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23"/>
  </p:notesMasterIdLst>
  <p:sldIdLst>
    <p:sldId id="278" r:id="rId2"/>
    <p:sldId id="256" r:id="rId3"/>
    <p:sldId id="258" r:id="rId4"/>
    <p:sldId id="257" r:id="rId5"/>
    <p:sldId id="260" r:id="rId6"/>
    <p:sldId id="282" r:id="rId7"/>
    <p:sldId id="280" r:id="rId8"/>
    <p:sldId id="261" r:id="rId9"/>
    <p:sldId id="269" r:id="rId10"/>
    <p:sldId id="270" r:id="rId11"/>
    <p:sldId id="271" r:id="rId12"/>
    <p:sldId id="272" r:id="rId13"/>
    <p:sldId id="263" r:id="rId14"/>
    <p:sldId id="262" r:id="rId15"/>
    <p:sldId id="265" r:id="rId16"/>
    <p:sldId id="264" r:id="rId17"/>
    <p:sldId id="268" r:id="rId18"/>
    <p:sldId id="276" r:id="rId19"/>
    <p:sldId id="273" r:id="rId20"/>
    <p:sldId id="274" r:id="rId21"/>
    <p:sldId id="281" r:id="rId22"/>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971" autoAdjust="0"/>
  </p:normalViewPr>
  <p:slideViewPr>
    <p:cSldViewPr>
      <p:cViewPr varScale="1">
        <p:scale>
          <a:sx n="60" d="100"/>
          <a:sy n="60" d="100"/>
        </p:scale>
        <p:origin x="2059"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a Škarica" userId="85c4adfd-e770-4234-a5db-f062c4f99dce" providerId="ADAL" clId="{C5A70147-F4C1-40D4-902B-D4BED52F8807}"/>
    <pc:docChg chg="undo custSel modSld">
      <pc:chgData name="Ivana Škarica" userId="85c4adfd-e770-4234-a5db-f062c4f99dce" providerId="ADAL" clId="{C5A70147-F4C1-40D4-902B-D4BED52F8807}" dt="2023-12-05T11:45:06.690" v="54" actId="6549"/>
      <pc:docMkLst>
        <pc:docMk/>
      </pc:docMkLst>
      <pc:sldChg chg="modSp mod">
        <pc:chgData name="Ivana Škarica" userId="85c4adfd-e770-4234-a5db-f062c4f99dce" providerId="ADAL" clId="{C5A70147-F4C1-40D4-902B-D4BED52F8807}" dt="2023-12-05T11:45:06.690" v="54" actId="6549"/>
        <pc:sldMkLst>
          <pc:docMk/>
          <pc:sldMk cId="0" sldId="261"/>
        </pc:sldMkLst>
        <pc:spChg chg="mod">
          <ac:chgData name="Ivana Škarica" userId="85c4adfd-e770-4234-a5db-f062c4f99dce" providerId="ADAL" clId="{C5A70147-F4C1-40D4-902B-D4BED52F8807}" dt="2023-12-05T11:45:06.690" v="54" actId="6549"/>
          <ac:spMkLst>
            <pc:docMk/>
            <pc:sldMk cId="0" sldId="261"/>
            <ac:spMk id="3" creationId="{00000000-0000-0000-0000-000000000000}"/>
          </ac:spMkLst>
        </pc:spChg>
      </pc:sldChg>
      <pc:sldChg chg="modSp mod">
        <pc:chgData name="Ivana Škarica" userId="85c4adfd-e770-4234-a5db-f062c4f99dce" providerId="ADAL" clId="{C5A70147-F4C1-40D4-902B-D4BED52F8807}" dt="2023-11-28T11:36:48.360" v="26" actId="404"/>
        <pc:sldMkLst>
          <pc:docMk/>
          <pc:sldMk cId="0" sldId="272"/>
        </pc:sldMkLst>
        <pc:spChg chg="mod">
          <ac:chgData name="Ivana Škarica" userId="85c4adfd-e770-4234-a5db-f062c4f99dce" providerId="ADAL" clId="{C5A70147-F4C1-40D4-902B-D4BED52F8807}" dt="2023-11-28T11:36:48.360" v="26" actId="404"/>
          <ac:spMkLst>
            <pc:docMk/>
            <pc:sldMk cId="0" sldId="272"/>
            <ac:spMk id="3" creationId="{00000000-0000-0000-0000-000000000000}"/>
          </ac:spMkLst>
        </pc:spChg>
      </pc:sldChg>
    </pc:docChg>
  </pc:docChgLst>
  <pc:docChgLst>
    <pc:chgData name="Ivana Škarica" userId="85c4adfd-e770-4234-a5db-f062c4f99dce" providerId="ADAL" clId="{AC99325D-AF91-4FD7-A7F3-D64C871984A2}"/>
    <pc:docChg chg="undo redo custSel addSld modSld sldOrd">
      <pc:chgData name="Ivana Škarica" userId="85c4adfd-e770-4234-a5db-f062c4f99dce" providerId="ADAL" clId="{AC99325D-AF91-4FD7-A7F3-D64C871984A2}" dt="2024-11-23T12:44:26.234" v="6370" actId="20577"/>
      <pc:docMkLst>
        <pc:docMk/>
      </pc:docMkLst>
      <pc:sldChg chg="modSp mod">
        <pc:chgData name="Ivana Škarica" userId="85c4adfd-e770-4234-a5db-f062c4f99dce" providerId="ADAL" clId="{AC99325D-AF91-4FD7-A7F3-D64C871984A2}" dt="2024-11-23T11:47:43.571" v="1247" actId="20577"/>
        <pc:sldMkLst>
          <pc:docMk/>
          <pc:sldMk cId="0" sldId="256"/>
        </pc:sldMkLst>
        <pc:spChg chg="mod">
          <ac:chgData name="Ivana Škarica" userId="85c4adfd-e770-4234-a5db-f062c4f99dce" providerId="ADAL" clId="{AC99325D-AF91-4FD7-A7F3-D64C871984A2}" dt="2024-11-23T11:47:43.571" v="1247" actId="20577"/>
          <ac:spMkLst>
            <pc:docMk/>
            <pc:sldMk cId="0" sldId="256"/>
            <ac:spMk id="2" creationId="{00000000-0000-0000-0000-000000000000}"/>
          </ac:spMkLst>
        </pc:spChg>
      </pc:sldChg>
      <pc:sldChg chg="modNotesTx">
        <pc:chgData name="Ivana Škarica" userId="85c4adfd-e770-4234-a5db-f062c4f99dce" providerId="ADAL" clId="{AC99325D-AF91-4FD7-A7F3-D64C871984A2}" dt="2024-11-23T11:49:47.681" v="1504" actId="20577"/>
        <pc:sldMkLst>
          <pc:docMk/>
          <pc:sldMk cId="0" sldId="257"/>
        </pc:sldMkLst>
      </pc:sldChg>
      <pc:sldChg chg="modNotesTx">
        <pc:chgData name="Ivana Škarica" userId="85c4adfd-e770-4234-a5db-f062c4f99dce" providerId="ADAL" clId="{AC99325D-AF91-4FD7-A7F3-D64C871984A2}" dt="2024-11-23T11:49:28.356" v="1456" actId="20577"/>
        <pc:sldMkLst>
          <pc:docMk/>
          <pc:sldMk cId="0" sldId="258"/>
        </pc:sldMkLst>
      </pc:sldChg>
      <pc:sldChg chg="modNotesTx">
        <pc:chgData name="Ivana Škarica" userId="85c4adfd-e770-4234-a5db-f062c4f99dce" providerId="ADAL" clId="{AC99325D-AF91-4FD7-A7F3-D64C871984A2}" dt="2024-11-23T11:50:30.619" v="1598" actId="20577"/>
        <pc:sldMkLst>
          <pc:docMk/>
          <pc:sldMk cId="0" sldId="260"/>
        </pc:sldMkLst>
      </pc:sldChg>
      <pc:sldChg chg="modNotesTx">
        <pc:chgData name="Ivana Škarica" userId="85c4adfd-e770-4234-a5db-f062c4f99dce" providerId="ADAL" clId="{AC99325D-AF91-4FD7-A7F3-D64C871984A2}" dt="2024-11-23T12:02:10.424" v="3504" actId="20577"/>
        <pc:sldMkLst>
          <pc:docMk/>
          <pc:sldMk cId="0" sldId="261"/>
        </pc:sldMkLst>
      </pc:sldChg>
      <pc:sldChg chg="modSp mod modNotesTx">
        <pc:chgData name="Ivana Škarica" userId="85c4adfd-e770-4234-a5db-f062c4f99dce" providerId="ADAL" clId="{AC99325D-AF91-4FD7-A7F3-D64C871984A2}" dt="2024-11-23T12:22:48.093" v="4351" actId="20577"/>
        <pc:sldMkLst>
          <pc:docMk/>
          <pc:sldMk cId="0" sldId="262"/>
        </pc:sldMkLst>
        <pc:spChg chg="mod">
          <ac:chgData name="Ivana Škarica" userId="85c4adfd-e770-4234-a5db-f062c4f99dce" providerId="ADAL" clId="{AC99325D-AF91-4FD7-A7F3-D64C871984A2}" dt="2024-11-23T12:21:45.724" v="4269" actId="20577"/>
          <ac:spMkLst>
            <pc:docMk/>
            <pc:sldMk cId="0" sldId="262"/>
            <ac:spMk id="3" creationId="{00000000-0000-0000-0000-000000000000}"/>
          </ac:spMkLst>
        </pc:spChg>
      </pc:sldChg>
      <pc:sldChg chg="modNotesTx">
        <pc:chgData name="Ivana Škarica" userId="85c4adfd-e770-4234-a5db-f062c4f99dce" providerId="ADAL" clId="{AC99325D-AF91-4FD7-A7F3-D64C871984A2}" dt="2024-11-23T12:44:26.234" v="6370" actId="20577"/>
        <pc:sldMkLst>
          <pc:docMk/>
          <pc:sldMk cId="0" sldId="263"/>
        </pc:sldMkLst>
      </pc:sldChg>
      <pc:sldChg chg="modNotesTx">
        <pc:chgData name="Ivana Škarica" userId="85c4adfd-e770-4234-a5db-f062c4f99dce" providerId="ADAL" clId="{AC99325D-AF91-4FD7-A7F3-D64C871984A2}" dt="2024-11-23T12:23:16.232" v="4353"/>
        <pc:sldMkLst>
          <pc:docMk/>
          <pc:sldMk cId="0" sldId="264"/>
        </pc:sldMkLst>
      </pc:sldChg>
      <pc:sldChg chg="modSp mod modNotesTx">
        <pc:chgData name="Ivana Škarica" userId="85c4adfd-e770-4234-a5db-f062c4f99dce" providerId="ADAL" clId="{AC99325D-AF91-4FD7-A7F3-D64C871984A2}" dt="2024-11-23T12:23:11.291" v="4352"/>
        <pc:sldMkLst>
          <pc:docMk/>
          <pc:sldMk cId="0" sldId="265"/>
        </pc:sldMkLst>
        <pc:spChg chg="mod">
          <ac:chgData name="Ivana Škarica" userId="85c4adfd-e770-4234-a5db-f062c4f99dce" providerId="ADAL" clId="{AC99325D-AF91-4FD7-A7F3-D64C871984A2}" dt="2024-11-23T12:22:24.862" v="4349" actId="20577"/>
          <ac:spMkLst>
            <pc:docMk/>
            <pc:sldMk cId="0" sldId="265"/>
            <ac:spMk id="3" creationId="{00000000-0000-0000-0000-000000000000}"/>
          </ac:spMkLst>
        </pc:spChg>
      </pc:sldChg>
      <pc:sldChg chg="modNotesTx">
        <pc:chgData name="Ivana Škarica" userId="85c4adfd-e770-4234-a5db-f062c4f99dce" providerId="ADAL" clId="{AC99325D-AF91-4FD7-A7F3-D64C871984A2}" dt="2024-11-23T12:37:23.581" v="6158" actId="6549"/>
        <pc:sldMkLst>
          <pc:docMk/>
          <pc:sldMk cId="0" sldId="268"/>
        </pc:sldMkLst>
      </pc:sldChg>
      <pc:sldChg chg="modSp mod modNotesTx">
        <pc:chgData name="Ivana Škarica" userId="85c4adfd-e770-4234-a5db-f062c4f99dce" providerId="ADAL" clId="{AC99325D-AF91-4FD7-A7F3-D64C871984A2}" dt="2024-11-23T12:06:54.750" v="3764" actId="20577"/>
        <pc:sldMkLst>
          <pc:docMk/>
          <pc:sldMk cId="0" sldId="269"/>
        </pc:sldMkLst>
        <pc:spChg chg="mod">
          <ac:chgData name="Ivana Škarica" userId="85c4adfd-e770-4234-a5db-f062c4f99dce" providerId="ADAL" clId="{AC99325D-AF91-4FD7-A7F3-D64C871984A2}" dt="2024-11-23T12:05:09.750" v="3592" actId="20577"/>
          <ac:spMkLst>
            <pc:docMk/>
            <pc:sldMk cId="0" sldId="269"/>
            <ac:spMk id="3" creationId="{00000000-0000-0000-0000-000000000000}"/>
          </ac:spMkLst>
        </pc:spChg>
      </pc:sldChg>
      <pc:sldChg chg="modSp mod modNotesTx">
        <pc:chgData name="Ivana Škarica" userId="85c4adfd-e770-4234-a5db-f062c4f99dce" providerId="ADAL" clId="{AC99325D-AF91-4FD7-A7F3-D64C871984A2}" dt="2024-11-23T12:12:05.056" v="3951" actId="20577"/>
        <pc:sldMkLst>
          <pc:docMk/>
          <pc:sldMk cId="0" sldId="270"/>
        </pc:sldMkLst>
        <pc:spChg chg="mod">
          <ac:chgData name="Ivana Škarica" userId="85c4adfd-e770-4234-a5db-f062c4f99dce" providerId="ADAL" clId="{AC99325D-AF91-4FD7-A7F3-D64C871984A2}" dt="2024-11-23T12:06:05.542" v="3600" actId="207"/>
          <ac:spMkLst>
            <pc:docMk/>
            <pc:sldMk cId="0" sldId="270"/>
            <ac:spMk id="3" creationId="{00000000-0000-0000-0000-000000000000}"/>
          </ac:spMkLst>
        </pc:spChg>
      </pc:sldChg>
      <pc:sldChg chg="ord modNotesTx">
        <pc:chgData name="Ivana Škarica" userId="85c4adfd-e770-4234-a5db-f062c4f99dce" providerId="ADAL" clId="{AC99325D-AF91-4FD7-A7F3-D64C871984A2}" dt="2024-11-23T12:42:14.006" v="6214"/>
        <pc:sldMkLst>
          <pc:docMk/>
          <pc:sldMk cId="0" sldId="272"/>
        </pc:sldMkLst>
      </pc:sldChg>
      <pc:sldChg chg="modNotesTx">
        <pc:chgData name="Ivana Škarica" userId="85c4adfd-e770-4234-a5db-f062c4f99dce" providerId="ADAL" clId="{AC99325D-AF91-4FD7-A7F3-D64C871984A2}" dt="2024-11-23T12:35:46.539" v="5943" actId="790"/>
        <pc:sldMkLst>
          <pc:docMk/>
          <pc:sldMk cId="0" sldId="273"/>
        </pc:sldMkLst>
      </pc:sldChg>
      <pc:sldChg chg="modSp mod modNotesTx">
        <pc:chgData name="Ivana Škarica" userId="85c4adfd-e770-4234-a5db-f062c4f99dce" providerId="ADAL" clId="{AC99325D-AF91-4FD7-A7F3-D64C871984A2}" dt="2024-11-23T12:35:25.964" v="5942" actId="20577"/>
        <pc:sldMkLst>
          <pc:docMk/>
          <pc:sldMk cId="0" sldId="274"/>
        </pc:sldMkLst>
        <pc:spChg chg="mod">
          <ac:chgData name="Ivana Škarica" userId="85c4adfd-e770-4234-a5db-f062c4f99dce" providerId="ADAL" clId="{AC99325D-AF91-4FD7-A7F3-D64C871984A2}" dt="2024-11-23T12:29:14.760" v="5180" actId="20577"/>
          <ac:spMkLst>
            <pc:docMk/>
            <pc:sldMk cId="0" sldId="274"/>
            <ac:spMk id="3" creationId="{00000000-0000-0000-0000-000000000000}"/>
          </ac:spMkLst>
        </pc:spChg>
      </pc:sldChg>
      <pc:sldChg chg="modNotesTx">
        <pc:chgData name="Ivana Škarica" userId="85c4adfd-e770-4234-a5db-f062c4f99dce" providerId="ADAL" clId="{AC99325D-AF91-4FD7-A7F3-D64C871984A2}" dt="2024-11-23T12:27:53.877" v="5012" actId="20577"/>
        <pc:sldMkLst>
          <pc:docMk/>
          <pc:sldMk cId="0" sldId="276"/>
        </pc:sldMkLst>
      </pc:sldChg>
      <pc:sldChg chg="modNotesTx">
        <pc:chgData name="Ivana Škarica" userId="85c4adfd-e770-4234-a5db-f062c4f99dce" providerId="ADAL" clId="{AC99325D-AF91-4FD7-A7F3-D64C871984A2}" dt="2024-11-23T11:47:19.609" v="1204" actId="20577"/>
        <pc:sldMkLst>
          <pc:docMk/>
          <pc:sldMk cId="0" sldId="278"/>
        </pc:sldMkLst>
      </pc:sldChg>
      <pc:sldChg chg="modSp mod modNotesTx">
        <pc:chgData name="Ivana Škarica" userId="85c4adfd-e770-4234-a5db-f062c4f99dce" providerId="ADAL" clId="{AC99325D-AF91-4FD7-A7F3-D64C871984A2}" dt="2024-11-23T11:53:43.029" v="2131" actId="20577"/>
        <pc:sldMkLst>
          <pc:docMk/>
          <pc:sldMk cId="0" sldId="280"/>
        </pc:sldMkLst>
        <pc:spChg chg="mod">
          <ac:chgData name="Ivana Škarica" userId="85c4adfd-e770-4234-a5db-f062c4f99dce" providerId="ADAL" clId="{AC99325D-AF91-4FD7-A7F3-D64C871984A2}" dt="2024-11-23T11:35:52.967" v="107" actId="20577"/>
          <ac:spMkLst>
            <pc:docMk/>
            <pc:sldMk cId="0" sldId="280"/>
            <ac:spMk id="2" creationId="{00000000-0000-0000-0000-000000000000}"/>
          </ac:spMkLst>
        </pc:spChg>
      </pc:sldChg>
      <pc:sldChg chg="modSp mod">
        <pc:chgData name="Ivana Škarica" userId="85c4adfd-e770-4234-a5db-f062c4f99dce" providerId="ADAL" clId="{AC99325D-AF91-4FD7-A7F3-D64C871984A2}" dt="2024-11-23T12:32:12.266" v="5524" actId="20577"/>
        <pc:sldMkLst>
          <pc:docMk/>
          <pc:sldMk cId="0" sldId="281"/>
        </pc:sldMkLst>
        <pc:spChg chg="mod">
          <ac:chgData name="Ivana Škarica" userId="85c4adfd-e770-4234-a5db-f062c4f99dce" providerId="ADAL" clId="{AC99325D-AF91-4FD7-A7F3-D64C871984A2}" dt="2024-11-23T12:31:26.520" v="5517" actId="255"/>
          <ac:spMkLst>
            <pc:docMk/>
            <pc:sldMk cId="0" sldId="281"/>
            <ac:spMk id="2" creationId="{00000000-0000-0000-0000-000000000000}"/>
          </ac:spMkLst>
        </pc:spChg>
        <pc:spChg chg="mod">
          <ac:chgData name="Ivana Škarica" userId="85c4adfd-e770-4234-a5db-f062c4f99dce" providerId="ADAL" clId="{AC99325D-AF91-4FD7-A7F3-D64C871984A2}" dt="2024-11-23T12:32:12.266" v="5524" actId="20577"/>
          <ac:spMkLst>
            <pc:docMk/>
            <pc:sldMk cId="0" sldId="281"/>
            <ac:spMk id="3" creationId="{00000000-0000-0000-0000-000000000000}"/>
          </ac:spMkLst>
        </pc:spChg>
      </pc:sldChg>
      <pc:sldChg chg="modSp add mod ord modNotesTx">
        <pc:chgData name="Ivana Škarica" userId="85c4adfd-e770-4234-a5db-f062c4f99dce" providerId="ADAL" clId="{AC99325D-AF91-4FD7-A7F3-D64C871984A2}" dt="2024-11-23T11:57:25.432" v="2794" actId="20577"/>
        <pc:sldMkLst>
          <pc:docMk/>
          <pc:sldMk cId="3930503240" sldId="282"/>
        </pc:sldMkLst>
        <pc:spChg chg="mod">
          <ac:chgData name="Ivana Škarica" userId="85c4adfd-e770-4234-a5db-f062c4f99dce" providerId="ADAL" clId="{AC99325D-AF91-4FD7-A7F3-D64C871984A2}" dt="2024-11-23T11:54:50.216" v="2203" actId="20577"/>
          <ac:spMkLst>
            <pc:docMk/>
            <pc:sldMk cId="3930503240" sldId="282"/>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C6B2B0-2951-47A1-8724-400CF7EFABEC}" type="datetimeFigureOut">
              <a:rPr lang="de-DE" smtClean="0"/>
              <a:t>23.11.2024</a:t>
            </a:fld>
            <a:endParaRPr lang="de-DE"/>
          </a:p>
        </p:txBody>
      </p:sp>
      <p:sp>
        <p:nvSpPr>
          <p:cNvPr id="4" name="Rezervirano mjesto slike slajd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de-DE"/>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3747A-6696-4D11-930E-61206C06CD64}" type="slidenum">
              <a:rPr lang="de-DE" smtClean="0"/>
              <a:t>‹#›</a:t>
            </a:fld>
            <a:endParaRPr lang="de-DE"/>
          </a:p>
        </p:txBody>
      </p:sp>
    </p:spTree>
    <p:extLst>
      <p:ext uri="{BB962C8B-B14F-4D97-AF65-F5344CB8AC3E}">
        <p14:creationId xmlns:p14="http://schemas.microsoft.com/office/powerpoint/2010/main" val="62987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en-GB" noProof="0" dirty="0"/>
              <a:t>This material is intended for students in the 2nd grade of  Grammar school and above, after they have already learnt the basics about writing an argumentative/ for and against essay. It can be used a s a supplement to the textbook or individually, in parts or as a whole. </a:t>
            </a:r>
            <a:endParaRPr lang="hr-HR" noProof="0" dirty="0"/>
          </a:p>
          <a:p>
            <a:endParaRPr lang="hr-HR" noProof="0" dirty="0"/>
          </a:p>
          <a:p>
            <a:r>
              <a:rPr lang="hr-HR" noProof="0" dirty="0"/>
              <a:t>Use </a:t>
            </a:r>
            <a:r>
              <a:rPr lang="hr-HR" noProof="0" dirty="0" err="1"/>
              <a:t>this</a:t>
            </a:r>
            <a:r>
              <a:rPr lang="hr-HR" noProof="0" dirty="0"/>
              <a:t> </a:t>
            </a:r>
            <a:r>
              <a:rPr lang="hr-HR" noProof="0" dirty="0" err="1"/>
              <a:t>slide</a:t>
            </a:r>
            <a:r>
              <a:rPr lang="hr-HR" noProof="0" dirty="0"/>
              <a:t> as a </a:t>
            </a:r>
            <a:r>
              <a:rPr lang="hr-HR" noProof="0" dirty="0" err="1"/>
              <a:t>warmer</a:t>
            </a:r>
            <a:r>
              <a:rPr lang="hr-HR" noProof="0" dirty="0"/>
              <a:t> </a:t>
            </a:r>
            <a:r>
              <a:rPr lang="hr-HR" noProof="0" dirty="0" err="1"/>
              <a:t>activity</a:t>
            </a:r>
            <a:r>
              <a:rPr lang="hr-HR" noProof="0" dirty="0"/>
              <a:t> – </a:t>
            </a:r>
            <a:r>
              <a:rPr lang="hr-HR" noProof="0" dirty="0" err="1"/>
              <a:t>asl</a:t>
            </a:r>
            <a:r>
              <a:rPr lang="hr-HR" noProof="0" dirty="0"/>
              <a:t> </a:t>
            </a:r>
            <a:r>
              <a:rPr lang="hr-HR" noProof="0" dirty="0" err="1"/>
              <a:t>students</a:t>
            </a:r>
            <a:r>
              <a:rPr lang="hr-HR" noProof="0" dirty="0"/>
              <a:t> to </a:t>
            </a:r>
            <a:r>
              <a:rPr lang="hr-HR" noProof="0" dirty="0" err="1"/>
              <a:t>predict</a:t>
            </a:r>
            <a:r>
              <a:rPr lang="hr-HR" noProof="0" dirty="0"/>
              <a:t> </a:t>
            </a:r>
            <a:r>
              <a:rPr lang="hr-HR" noProof="0" dirty="0" err="1"/>
              <a:t>the</a:t>
            </a:r>
            <a:r>
              <a:rPr lang="hr-HR" noProof="0" dirty="0"/>
              <a:t> </a:t>
            </a:r>
            <a:r>
              <a:rPr lang="hr-HR" noProof="0" dirty="0" err="1"/>
              <a:t>order</a:t>
            </a:r>
            <a:r>
              <a:rPr lang="hr-HR" noProof="0" dirty="0"/>
              <a:t> </a:t>
            </a:r>
            <a:r>
              <a:rPr lang="hr-HR" noProof="0" dirty="0" err="1"/>
              <a:t>in</a:t>
            </a:r>
            <a:r>
              <a:rPr lang="hr-HR" noProof="0" dirty="0"/>
              <a:t> </a:t>
            </a:r>
            <a:r>
              <a:rPr lang="hr-HR" noProof="0" dirty="0" err="1"/>
              <a:t>which</a:t>
            </a:r>
            <a:r>
              <a:rPr lang="hr-HR" noProof="0" dirty="0"/>
              <a:t> </a:t>
            </a:r>
            <a:r>
              <a:rPr lang="hr-HR" noProof="0" dirty="0" err="1"/>
              <a:t>they</a:t>
            </a:r>
            <a:r>
              <a:rPr lang="hr-HR" noProof="0" dirty="0"/>
              <a:t> </a:t>
            </a:r>
            <a:r>
              <a:rPr lang="hr-HR" noProof="0" dirty="0" err="1"/>
              <a:t>wil</a:t>
            </a:r>
            <a:r>
              <a:rPr lang="hr-HR" noProof="0" dirty="0"/>
              <a:t> </a:t>
            </a:r>
            <a:r>
              <a:rPr lang="hr-HR" noProof="0" dirty="0" err="1"/>
              <a:t>ldo</a:t>
            </a:r>
            <a:r>
              <a:rPr lang="hr-HR" noProof="0" dirty="0"/>
              <a:t> </a:t>
            </a:r>
            <a:r>
              <a:rPr lang="hr-HR" noProof="0" dirty="0" err="1"/>
              <a:t>the</a:t>
            </a:r>
            <a:r>
              <a:rPr lang="hr-HR" noProof="0" dirty="0"/>
              <a:t> </a:t>
            </a:r>
            <a:r>
              <a:rPr lang="hr-HR" noProof="0" dirty="0" err="1"/>
              <a:t>activities</a:t>
            </a:r>
            <a:endParaRPr lang="en-GB" noProof="0"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1</a:t>
            </a:fld>
            <a:endParaRPr lang="de-DE"/>
          </a:p>
        </p:txBody>
      </p:sp>
    </p:spTree>
    <p:extLst>
      <p:ext uri="{BB962C8B-B14F-4D97-AF65-F5344CB8AC3E}">
        <p14:creationId xmlns:p14="http://schemas.microsoft.com/office/powerpoint/2010/main" val="298482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err="1"/>
              <a:t>Point</a:t>
            </a:r>
            <a:r>
              <a:rPr lang="hr-HR" dirty="0"/>
              <a:t> </a:t>
            </a:r>
            <a:r>
              <a:rPr lang="hr-HR" dirty="0" err="1"/>
              <a:t>out</a:t>
            </a:r>
            <a:r>
              <a:rPr lang="hr-HR" dirty="0"/>
              <a:t> </a:t>
            </a:r>
            <a:r>
              <a:rPr lang="hr-HR" dirty="0" err="1"/>
              <a:t>there</a:t>
            </a:r>
            <a:r>
              <a:rPr lang="hr-HR" dirty="0"/>
              <a:t> are </a:t>
            </a:r>
            <a:r>
              <a:rPr lang="hr-HR" dirty="0" err="1"/>
              <a:t>two</a:t>
            </a:r>
            <a:r>
              <a:rPr lang="hr-HR" dirty="0"/>
              <a:t> </a:t>
            </a:r>
            <a:r>
              <a:rPr lang="hr-HR" dirty="0" err="1"/>
              <a:t>different</a:t>
            </a:r>
            <a:r>
              <a:rPr lang="hr-HR" dirty="0"/>
              <a:t> </a:t>
            </a:r>
            <a:r>
              <a:rPr lang="hr-HR" dirty="0" err="1"/>
              <a:t>topic</a:t>
            </a:r>
            <a:r>
              <a:rPr lang="hr-HR" dirty="0"/>
              <a:t> </a:t>
            </a:r>
            <a:r>
              <a:rPr lang="hr-HR" dirty="0" err="1"/>
              <a:t>formats</a:t>
            </a:r>
            <a:r>
              <a:rPr lang="hr-HR" dirty="0"/>
              <a:t> (</a:t>
            </a:r>
            <a:r>
              <a:rPr lang="hr-HR" dirty="0" err="1"/>
              <a:t>bullets</a:t>
            </a:r>
            <a:r>
              <a:rPr lang="hr-HR" dirty="0"/>
              <a:t> 1-3 AND 4-6). Make </a:t>
            </a:r>
            <a:r>
              <a:rPr lang="hr-HR" dirty="0" err="1"/>
              <a:t>clear</a:t>
            </a:r>
            <a:r>
              <a:rPr lang="hr-HR" dirty="0"/>
              <a:t> how </a:t>
            </a:r>
            <a:r>
              <a:rPr lang="hr-HR" dirty="0" err="1"/>
              <a:t>the</a:t>
            </a:r>
            <a:r>
              <a:rPr lang="hr-HR" dirty="0"/>
              <a:t> </a:t>
            </a:r>
            <a:r>
              <a:rPr lang="hr-HR" dirty="0" err="1"/>
              <a:t>students</a:t>
            </a:r>
            <a:r>
              <a:rPr lang="hr-HR" dirty="0"/>
              <a:t> </a:t>
            </a:r>
            <a:r>
              <a:rPr lang="hr-HR" dirty="0" err="1"/>
              <a:t>should</a:t>
            </a:r>
            <a:r>
              <a:rPr lang="hr-HR" dirty="0"/>
              <a:t> </a:t>
            </a:r>
            <a:r>
              <a:rPr lang="hr-HR" dirty="0" err="1"/>
              <a:t>appropach</a:t>
            </a:r>
            <a:r>
              <a:rPr lang="hr-HR" dirty="0"/>
              <a:t> </a:t>
            </a:r>
            <a:r>
              <a:rPr lang="hr-HR" dirty="0" err="1"/>
              <a:t>them</a:t>
            </a:r>
            <a:r>
              <a:rPr lang="hr-HR" dirty="0"/>
              <a:t> (</a:t>
            </a:r>
            <a:r>
              <a:rPr lang="hr-HR" dirty="0" err="1"/>
              <a:t>discuss</a:t>
            </a:r>
            <a:r>
              <a:rPr lang="hr-HR" dirty="0"/>
              <a:t> BOTH VIEWS (</a:t>
            </a:r>
            <a:r>
              <a:rPr lang="hr-HR" dirty="0" err="1"/>
              <a:t>bulets</a:t>
            </a:r>
            <a:r>
              <a:rPr lang="hr-HR" dirty="0"/>
              <a:t> 4-6), </a:t>
            </a:r>
            <a:r>
              <a:rPr lang="hr-HR" dirty="0" err="1"/>
              <a:t>not</a:t>
            </a:r>
            <a:r>
              <a:rPr lang="hr-HR" dirty="0"/>
              <a:t> </a:t>
            </a:r>
            <a:r>
              <a:rPr lang="hr-HR" dirty="0" err="1"/>
              <a:t>necessarily</a:t>
            </a:r>
            <a:r>
              <a:rPr lang="hr-HR" dirty="0"/>
              <a:t> </a:t>
            </a:r>
            <a:r>
              <a:rPr lang="hr-HR" dirty="0" err="1"/>
              <a:t>only</a:t>
            </a:r>
            <a:r>
              <a:rPr lang="hr-HR" dirty="0"/>
              <a:t> </a:t>
            </a:r>
            <a:r>
              <a:rPr lang="hr-HR" dirty="0" err="1"/>
              <a:t>write</a:t>
            </a:r>
            <a:r>
              <a:rPr lang="hr-HR" dirty="0"/>
              <a:t> </a:t>
            </a:r>
            <a:r>
              <a:rPr lang="hr-HR" dirty="0" err="1"/>
              <a:t>arguments</a:t>
            </a:r>
            <a:r>
              <a:rPr lang="hr-HR" dirty="0"/>
              <a:t> for </a:t>
            </a:r>
            <a:r>
              <a:rPr lang="hr-HR" dirty="0" err="1"/>
              <a:t>and</a:t>
            </a:r>
            <a:r>
              <a:rPr lang="hr-HR" dirty="0"/>
              <a:t> </a:t>
            </a:r>
            <a:r>
              <a:rPr lang="hr-HR" dirty="0" err="1"/>
              <a:t>against</a:t>
            </a:r>
            <a:r>
              <a:rPr lang="hr-HR" dirty="0"/>
              <a:t>.</a:t>
            </a:r>
          </a:p>
          <a:p>
            <a:endParaRPr lang="hr-HR" dirty="0"/>
          </a:p>
          <a:p>
            <a:r>
              <a:rPr lang="hr-HR" dirty="0" err="1"/>
              <a:t>Suggestions</a:t>
            </a:r>
            <a:r>
              <a:rPr lang="hr-HR" dirty="0"/>
              <a:t>/</a:t>
            </a:r>
            <a:r>
              <a:rPr lang="hr-HR" dirty="0" err="1"/>
              <a:t>ideas</a:t>
            </a:r>
            <a:r>
              <a:rPr lang="hr-HR" dirty="0"/>
              <a:t> for </a:t>
            </a:r>
            <a:r>
              <a:rPr lang="hr-HR" dirty="0" err="1"/>
              <a:t>pair</a:t>
            </a:r>
            <a:r>
              <a:rPr lang="hr-HR" dirty="0"/>
              <a:t> </a:t>
            </a:r>
            <a:r>
              <a:rPr lang="hr-HR" dirty="0" err="1"/>
              <a:t>work</a:t>
            </a:r>
            <a:r>
              <a:rPr lang="hr-HR" dirty="0"/>
              <a:t> </a:t>
            </a:r>
            <a:r>
              <a:rPr lang="hr-HR" dirty="0" err="1"/>
              <a:t>activities</a:t>
            </a:r>
            <a:r>
              <a:rPr lang="hr-HR" dirty="0"/>
              <a:t>: </a:t>
            </a:r>
          </a:p>
          <a:p>
            <a:r>
              <a:rPr lang="hr-HR" dirty="0" err="1"/>
              <a:t>Ask</a:t>
            </a:r>
            <a:r>
              <a:rPr lang="hr-HR" dirty="0"/>
              <a:t> </a:t>
            </a:r>
            <a:r>
              <a:rPr lang="hr-HR" dirty="0" err="1"/>
              <a:t>students</a:t>
            </a:r>
            <a:r>
              <a:rPr lang="hr-HR" dirty="0"/>
              <a:t> to </a:t>
            </a:r>
            <a:r>
              <a:rPr lang="hr-HR" dirty="0" err="1"/>
              <a:t>write</a:t>
            </a:r>
            <a:r>
              <a:rPr lang="hr-HR" dirty="0"/>
              <a:t> a </a:t>
            </a:r>
            <a:r>
              <a:rPr lang="hr-HR" dirty="0" err="1"/>
              <a:t>thesis</a:t>
            </a:r>
            <a:r>
              <a:rPr lang="hr-HR" dirty="0"/>
              <a:t> </a:t>
            </a:r>
            <a:r>
              <a:rPr lang="hr-HR" dirty="0" err="1"/>
              <a:t>statment</a:t>
            </a:r>
            <a:r>
              <a:rPr lang="hr-HR" dirty="0"/>
              <a:t> for </a:t>
            </a:r>
            <a:r>
              <a:rPr lang="hr-HR" dirty="0" err="1"/>
              <a:t>each</a:t>
            </a:r>
            <a:r>
              <a:rPr lang="hr-HR" dirty="0"/>
              <a:t> </a:t>
            </a:r>
            <a:r>
              <a:rPr lang="hr-HR" dirty="0" err="1"/>
              <a:t>of</a:t>
            </a:r>
            <a:r>
              <a:rPr lang="hr-HR" dirty="0"/>
              <a:t> </a:t>
            </a:r>
            <a:r>
              <a:rPr lang="hr-HR" dirty="0" err="1"/>
              <a:t>the</a:t>
            </a:r>
            <a:r>
              <a:rPr lang="hr-HR" dirty="0"/>
              <a:t> </a:t>
            </a:r>
            <a:r>
              <a:rPr lang="hr-HR" dirty="0" err="1"/>
              <a:t>topics</a:t>
            </a:r>
            <a:r>
              <a:rPr lang="hr-HR" dirty="0"/>
              <a:t> </a:t>
            </a:r>
            <a:r>
              <a:rPr lang="hr-HR" dirty="0" err="1"/>
              <a:t>and</a:t>
            </a:r>
            <a:r>
              <a:rPr lang="hr-HR" dirty="0"/>
              <a:t> </a:t>
            </a:r>
            <a:r>
              <a:rPr lang="hr-HR" dirty="0" err="1"/>
              <a:t>follow</a:t>
            </a:r>
            <a:r>
              <a:rPr lang="hr-HR" dirty="0"/>
              <a:t> </a:t>
            </a:r>
            <a:r>
              <a:rPr lang="hr-HR" dirty="0" err="1"/>
              <a:t>up</a:t>
            </a:r>
            <a:r>
              <a:rPr lang="hr-HR" dirty="0"/>
              <a:t> </a:t>
            </a:r>
            <a:r>
              <a:rPr lang="hr-HR" dirty="0" err="1"/>
              <a:t>by</a:t>
            </a:r>
            <a:r>
              <a:rPr lang="hr-HR" dirty="0"/>
              <a:t> </a:t>
            </a:r>
            <a:r>
              <a:rPr lang="hr-HR" dirty="0" err="1"/>
              <a:t>writing</a:t>
            </a:r>
            <a:r>
              <a:rPr lang="hr-HR" dirty="0"/>
              <a:t> </a:t>
            </a:r>
            <a:r>
              <a:rPr lang="hr-HR" dirty="0" err="1"/>
              <a:t>the</a:t>
            </a:r>
            <a:r>
              <a:rPr lang="hr-HR" dirty="0"/>
              <a:t> </a:t>
            </a:r>
            <a:r>
              <a:rPr lang="hr-HR" dirty="0" err="1"/>
              <a:t>whole</a:t>
            </a:r>
            <a:r>
              <a:rPr lang="hr-HR" dirty="0"/>
              <a:t> </a:t>
            </a:r>
            <a:r>
              <a:rPr lang="hr-HR" dirty="0" err="1"/>
              <a:t>introduction</a:t>
            </a:r>
            <a:r>
              <a:rPr lang="hr-HR" dirty="0"/>
              <a:t>. </a:t>
            </a:r>
            <a:r>
              <a:rPr lang="hr-HR" dirty="0" err="1"/>
              <a:t>Practice</a:t>
            </a:r>
            <a:r>
              <a:rPr lang="hr-HR" dirty="0"/>
              <a:t> </a:t>
            </a:r>
            <a:r>
              <a:rPr lang="hr-HR" dirty="0" err="1"/>
              <a:t>paraphrasing</a:t>
            </a:r>
            <a:r>
              <a:rPr lang="hr-HR" dirty="0"/>
              <a:t>.</a:t>
            </a:r>
          </a:p>
          <a:p>
            <a:r>
              <a:rPr lang="hr-HR" dirty="0" err="1"/>
              <a:t>Ask</a:t>
            </a:r>
            <a:r>
              <a:rPr lang="hr-HR" dirty="0"/>
              <a:t> </a:t>
            </a:r>
            <a:r>
              <a:rPr lang="hr-HR" dirty="0" err="1"/>
              <a:t>students</a:t>
            </a:r>
            <a:r>
              <a:rPr lang="hr-HR" dirty="0"/>
              <a:t> to </a:t>
            </a:r>
            <a:r>
              <a:rPr lang="hr-HR" dirty="0" err="1"/>
              <a:t>write</a:t>
            </a:r>
            <a:r>
              <a:rPr lang="hr-HR" dirty="0"/>
              <a:t> </a:t>
            </a:r>
            <a:r>
              <a:rPr lang="hr-HR" dirty="0" err="1"/>
              <a:t>topic</a:t>
            </a:r>
            <a:r>
              <a:rPr lang="hr-HR" dirty="0"/>
              <a:t> </a:t>
            </a:r>
            <a:r>
              <a:rPr lang="hr-HR" dirty="0" err="1"/>
              <a:t>sentences</a:t>
            </a:r>
            <a:r>
              <a:rPr lang="hr-HR" dirty="0"/>
              <a:t> for </a:t>
            </a:r>
            <a:r>
              <a:rPr lang="hr-HR" dirty="0" err="1"/>
              <a:t>body</a:t>
            </a:r>
            <a:r>
              <a:rPr lang="hr-HR" dirty="0"/>
              <a:t> </a:t>
            </a:r>
            <a:r>
              <a:rPr lang="hr-HR" dirty="0" err="1"/>
              <a:t>paragraphs</a:t>
            </a:r>
            <a:r>
              <a:rPr lang="hr-HR" dirty="0"/>
              <a:t> for </a:t>
            </a:r>
            <a:r>
              <a:rPr lang="hr-HR" dirty="0" err="1"/>
              <a:t>each</a:t>
            </a:r>
            <a:r>
              <a:rPr lang="hr-HR" dirty="0"/>
              <a:t> </a:t>
            </a:r>
            <a:r>
              <a:rPr lang="hr-HR" dirty="0" err="1"/>
              <a:t>topic</a:t>
            </a:r>
            <a:r>
              <a:rPr lang="hr-HR" dirty="0"/>
              <a:t>. </a:t>
            </a:r>
            <a:r>
              <a:rPr lang="hr-HR" dirty="0" err="1"/>
              <a:t>Practice</a:t>
            </a:r>
            <a:r>
              <a:rPr lang="hr-HR" dirty="0"/>
              <a:t> </a:t>
            </a:r>
            <a:r>
              <a:rPr lang="hr-HR" dirty="0" err="1"/>
              <a:t>parapohrasing</a:t>
            </a:r>
            <a:r>
              <a:rPr lang="hr-HR" dirty="0"/>
              <a:t>.</a:t>
            </a:r>
          </a:p>
          <a:p>
            <a:r>
              <a:rPr lang="hr-HR" dirty="0" err="1"/>
              <a:t>Ask</a:t>
            </a:r>
            <a:r>
              <a:rPr lang="hr-HR" dirty="0"/>
              <a:t> </a:t>
            </a:r>
            <a:r>
              <a:rPr lang="hr-HR" dirty="0" err="1"/>
              <a:t>students</a:t>
            </a:r>
            <a:r>
              <a:rPr lang="hr-HR" dirty="0"/>
              <a:t> to do a </a:t>
            </a:r>
            <a:r>
              <a:rPr lang="hr-HR" dirty="0" err="1"/>
              <a:t>brainstorm</a:t>
            </a:r>
            <a:r>
              <a:rPr lang="hr-HR" dirty="0"/>
              <a:t> for </a:t>
            </a:r>
            <a:r>
              <a:rPr lang="hr-HR" dirty="0" err="1"/>
              <a:t>each</a:t>
            </a:r>
            <a:r>
              <a:rPr lang="hr-HR" dirty="0"/>
              <a:t> </a:t>
            </a:r>
            <a:r>
              <a:rPr lang="hr-HR" dirty="0" err="1"/>
              <a:t>of</a:t>
            </a:r>
            <a:r>
              <a:rPr lang="hr-HR" dirty="0"/>
              <a:t> </a:t>
            </a:r>
            <a:r>
              <a:rPr lang="hr-HR" dirty="0" err="1"/>
              <a:t>the</a:t>
            </a:r>
            <a:r>
              <a:rPr lang="hr-HR" dirty="0"/>
              <a:t> </a:t>
            </a:r>
            <a:r>
              <a:rPr lang="hr-HR" dirty="0" err="1"/>
              <a:t>topics</a:t>
            </a:r>
            <a:r>
              <a:rPr lang="hr-HR" dirty="0"/>
              <a:t>. </a:t>
            </a:r>
            <a:r>
              <a:rPr lang="hr-HR" dirty="0" err="1"/>
              <a:t>Afterwards</a:t>
            </a:r>
            <a:r>
              <a:rPr lang="hr-HR" dirty="0"/>
              <a:t>, make </a:t>
            </a:r>
            <a:r>
              <a:rPr lang="hr-HR" dirty="0" err="1"/>
              <a:t>pairs</a:t>
            </a:r>
            <a:r>
              <a:rPr lang="hr-HR" dirty="0"/>
              <a:t> </a:t>
            </a:r>
            <a:r>
              <a:rPr lang="hr-HR" dirty="0" err="1"/>
              <a:t>exchange</a:t>
            </a:r>
            <a:r>
              <a:rPr lang="hr-HR" dirty="0"/>
              <a:t> </a:t>
            </a:r>
            <a:r>
              <a:rPr lang="hr-HR" dirty="0" err="1"/>
              <a:t>their</a:t>
            </a:r>
            <a:r>
              <a:rPr lang="hr-HR" dirty="0"/>
              <a:t> </a:t>
            </a:r>
            <a:r>
              <a:rPr lang="hr-HR" dirty="0" err="1"/>
              <a:t>brainstorm</a:t>
            </a:r>
            <a:r>
              <a:rPr lang="hr-HR" dirty="0"/>
              <a:t> </a:t>
            </a:r>
            <a:r>
              <a:rPr lang="hr-HR" dirty="0" err="1"/>
              <a:t>ideas</a:t>
            </a:r>
            <a:r>
              <a:rPr lang="hr-HR" dirty="0"/>
              <a:t> </a:t>
            </a:r>
            <a:r>
              <a:rPr lang="hr-HR" dirty="0" err="1"/>
              <a:t>with</a:t>
            </a:r>
            <a:r>
              <a:rPr lang="hr-HR" dirty="0"/>
              <a:t> </a:t>
            </a:r>
            <a:r>
              <a:rPr lang="hr-HR" dirty="0" err="1"/>
              <a:t>other</a:t>
            </a:r>
            <a:r>
              <a:rPr lang="hr-HR" dirty="0"/>
              <a:t> </a:t>
            </a:r>
            <a:r>
              <a:rPr lang="hr-HR" dirty="0" err="1"/>
              <a:t>pairs</a:t>
            </a:r>
            <a:r>
              <a:rPr lang="hr-HR" dirty="0"/>
              <a:t> </a:t>
            </a:r>
            <a:r>
              <a:rPr lang="hr-HR" dirty="0" err="1"/>
              <a:t>and</a:t>
            </a:r>
            <a:r>
              <a:rPr lang="hr-HR" dirty="0"/>
              <a:t> </a:t>
            </a:r>
            <a:r>
              <a:rPr lang="hr-HR" dirty="0" err="1"/>
              <a:t>check</a:t>
            </a:r>
            <a:r>
              <a:rPr lang="hr-HR" dirty="0"/>
              <a:t> </a:t>
            </a:r>
            <a:r>
              <a:rPr lang="hr-HR" dirty="0" err="1"/>
              <a:t>each</a:t>
            </a:r>
            <a:r>
              <a:rPr lang="hr-HR" dirty="0"/>
              <a:t> </a:t>
            </a:r>
            <a:r>
              <a:rPr lang="hr-HR" dirty="0" err="1"/>
              <a:t>other’s</a:t>
            </a:r>
            <a:r>
              <a:rPr lang="hr-HR" dirty="0"/>
              <a:t> </a:t>
            </a:r>
            <a:r>
              <a:rPr lang="hr-HR" dirty="0" err="1"/>
              <a:t>work</a:t>
            </a:r>
            <a:r>
              <a:rPr lang="hr-HR" dirty="0"/>
              <a:t>, </a:t>
            </a:r>
            <a:r>
              <a:rPr lang="hr-HR" dirty="0" err="1"/>
              <a:t>add</a:t>
            </a:r>
            <a:r>
              <a:rPr lang="hr-HR" dirty="0"/>
              <a:t> more </a:t>
            </a:r>
            <a:r>
              <a:rPr lang="hr-HR" dirty="0" err="1"/>
              <a:t>ideas</a:t>
            </a:r>
            <a:r>
              <a:rPr lang="hr-HR" dirty="0"/>
              <a:t>, </a:t>
            </a:r>
            <a:r>
              <a:rPr lang="hr-HR" dirty="0" err="1"/>
              <a:t>discuss</a:t>
            </a:r>
            <a:r>
              <a:rPr lang="hr-HR" dirty="0"/>
              <a:t> </a:t>
            </a:r>
            <a:r>
              <a:rPr lang="hr-HR" dirty="0" err="1"/>
              <a:t>the</a:t>
            </a:r>
            <a:r>
              <a:rPr lang="hr-HR" dirty="0"/>
              <a:t> </a:t>
            </a:r>
            <a:r>
              <a:rPr lang="hr-HR" dirty="0" err="1"/>
              <a:t>quality</a:t>
            </a:r>
            <a:r>
              <a:rPr lang="hr-HR" dirty="0"/>
              <a:t> </a:t>
            </a:r>
            <a:r>
              <a:rPr lang="hr-HR" dirty="0" err="1"/>
              <a:t>of</a:t>
            </a:r>
            <a:r>
              <a:rPr lang="hr-HR" dirty="0"/>
              <a:t> </a:t>
            </a:r>
            <a:r>
              <a:rPr lang="hr-HR" dirty="0" err="1"/>
              <a:t>arguments</a:t>
            </a:r>
            <a:r>
              <a:rPr lang="hr-HR" dirty="0"/>
              <a:t>, </a:t>
            </a:r>
            <a:r>
              <a:rPr lang="hr-HR" dirty="0" err="1"/>
              <a:t>vocabulary</a:t>
            </a:r>
            <a:r>
              <a:rPr lang="hr-HR" dirty="0"/>
              <a:t>…</a:t>
            </a:r>
          </a:p>
        </p:txBody>
      </p:sp>
      <p:sp>
        <p:nvSpPr>
          <p:cNvPr id="4" name="Rezervirano mjesto broja slajda 3"/>
          <p:cNvSpPr>
            <a:spLocks noGrp="1"/>
          </p:cNvSpPr>
          <p:nvPr>
            <p:ph type="sldNum" sz="quarter" idx="5"/>
          </p:nvPr>
        </p:nvSpPr>
        <p:spPr/>
        <p:txBody>
          <a:bodyPr/>
          <a:lstStyle/>
          <a:p>
            <a:fld id="{33E3747A-6696-4D11-930E-61206C06CD64}" type="slidenum">
              <a:rPr lang="de-DE" smtClean="0"/>
              <a:t>12</a:t>
            </a:fld>
            <a:endParaRPr lang="de-DE"/>
          </a:p>
        </p:txBody>
      </p:sp>
    </p:spTree>
    <p:extLst>
      <p:ext uri="{BB962C8B-B14F-4D97-AF65-F5344CB8AC3E}">
        <p14:creationId xmlns:p14="http://schemas.microsoft.com/office/powerpoint/2010/main" val="25800601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At </a:t>
            </a:r>
            <a:r>
              <a:rPr lang="hr-HR" dirty="0" err="1"/>
              <a:t>this</a:t>
            </a:r>
            <a:r>
              <a:rPr lang="hr-HR" dirty="0"/>
              <a:t> </a:t>
            </a:r>
            <a:r>
              <a:rPr lang="hr-HR" dirty="0" err="1"/>
              <a:t>point</a:t>
            </a:r>
            <a:r>
              <a:rPr lang="hr-HR" dirty="0"/>
              <a:t> </a:t>
            </a:r>
            <a:r>
              <a:rPr lang="hr-HR" dirty="0" err="1"/>
              <a:t>you</a:t>
            </a:r>
            <a:r>
              <a:rPr lang="hr-HR" dirty="0"/>
              <a:t> </a:t>
            </a:r>
            <a:r>
              <a:rPr lang="hr-HR" dirty="0" err="1"/>
              <a:t>can</a:t>
            </a:r>
            <a:r>
              <a:rPr lang="hr-HR" dirty="0"/>
              <a:t> </a:t>
            </a:r>
            <a:r>
              <a:rPr lang="hr-HR" dirty="0" err="1"/>
              <a:t>switch</a:t>
            </a:r>
            <a:r>
              <a:rPr lang="hr-HR" dirty="0"/>
              <a:t> to </a:t>
            </a:r>
            <a:r>
              <a:rPr lang="hr-HR" dirty="0" err="1"/>
              <a:t>another</a:t>
            </a:r>
            <a:r>
              <a:rPr lang="hr-HR" dirty="0"/>
              <a:t> </a:t>
            </a:r>
            <a:r>
              <a:rPr lang="hr-HR" dirty="0" err="1"/>
              <a:t>worksheet</a:t>
            </a:r>
            <a:r>
              <a:rPr lang="hr-HR" dirty="0"/>
              <a:t> to </a:t>
            </a:r>
            <a:r>
              <a:rPr lang="hr-HR" dirty="0" err="1"/>
              <a:t>study</a:t>
            </a:r>
            <a:r>
              <a:rPr lang="hr-HR" dirty="0"/>
              <a:t> </a:t>
            </a:r>
            <a:r>
              <a:rPr lang="hr-HR" dirty="0" err="1"/>
              <a:t>the</a:t>
            </a:r>
            <a:r>
              <a:rPr lang="hr-HR" dirty="0"/>
              <a:t> </a:t>
            </a:r>
            <a:r>
              <a:rPr lang="hr-HR" dirty="0" err="1"/>
              <a:t>structure</a:t>
            </a:r>
            <a:r>
              <a:rPr lang="hr-HR" dirty="0"/>
              <a:t> </a:t>
            </a:r>
            <a:r>
              <a:rPr lang="hr-HR" dirty="0" err="1"/>
              <a:t>of</a:t>
            </a:r>
            <a:r>
              <a:rPr lang="hr-HR" dirty="0"/>
              <a:t> </a:t>
            </a:r>
            <a:r>
              <a:rPr lang="hr-HR" dirty="0" err="1"/>
              <a:t>each</a:t>
            </a:r>
            <a:r>
              <a:rPr lang="hr-HR" dirty="0"/>
              <a:t> </a:t>
            </a:r>
            <a:r>
              <a:rPr lang="hr-HR" dirty="0" err="1"/>
              <a:t>paragraph</a:t>
            </a:r>
            <a:r>
              <a:rPr lang="hr-HR" dirty="0"/>
              <a:t> – use WORKSHEEZ-</a:t>
            </a:r>
            <a:r>
              <a:rPr lang="hr-HR" dirty="0" err="1"/>
              <a:t>essay</a:t>
            </a:r>
            <a:r>
              <a:rPr lang="hr-HR" dirty="0"/>
              <a:t> </a:t>
            </a:r>
            <a:r>
              <a:rPr lang="hr-HR" dirty="0" err="1"/>
              <a:t>practice</a:t>
            </a:r>
            <a:r>
              <a:rPr lang="hr-HR" dirty="0"/>
              <a:t>, </a:t>
            </a:r>
            <a:r>
              <a:rPr lang="hr-HR" dirty="0" err="1"/>
              <a:t>Worksheet</a:t>
            </a:r>
            <a:r>
              <a:rPr lang="hr-HR" dirty="0"/>
              <a:t> A </a:t>
            </a:r>
            <a:r>
              <a:rPr lang="hr-HR" dirty="0" err="1"/>
              <a:t>in</a:t>
            </a:r>
            <a:r>
              <a:rPr lang="hr-HR" dirty="0"/>
              <a:t> </a:t>
            </a:r>
            <a:r>
              <a:rPr lang="hr-HR" dirty="0" err="1"/>
              <a:t>the</a:t>
            </a:r>
            <a:r>
              <a:rPr lang="hr-HR" dirty="0"/>
              <a:t> </a:t>
            </a:r>
            <a:r>
              <a:rPr lang="hr-HR" dirty="0" err="1"/>
              <a:t>document</a:t>
            </a:r>
            <a:r>
              <a:rPr lang="hr-HR"/>
              <a:t>.</a:t>
            </a:r>
            <a:endParaRPr lang="en-GB"/>
          </a:p>
        </p:txBody>
      </p:sp>
      <p:sp>
        <p:nvSpPr>
          <p:cNvPr id="4" name="Rezervirano mjesto broja slajda 3"/>
          <p:cNvSpPr>
            <a:spLocks noGrp="1"/>
          </p:cNvSpPr>
          <p:nvPr>
            <p:ph type="sldNum" sz="quarter" idx="5"/>
          </p:nvPr>
        </p:nvSpPr>
        <p:spPr/>
        <p:txBody>
          <a:bodyPr/>
          <a:lstStyle/>
          <a:p>
            <a:fld id="{33E3747A-6696-4D11-930E-61206C06CD64}" type="slidenum">
              <a:rPr lang="de-DE" smtClean="0"/>
              <a:t>13</a:t>
            </a:fld>
            <a:endParaRPr lang="de-DE"/>
          </a:p>
        </p:txBody>
      </p:sp>
    </p:spTree>
    <p:extLst>
      <p:ext uri="{BB962C8B-B14F-4D97-AF65-F5344CB8AC3E}">
        <p14:creationId xmlns:p14="http://schemas.microsoft.com/office/powerpoint/2010/main" val="4054656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err="1"/>
              <a:t>Demonstrate</a:t>
            </a:r>
            <a:r>
              <a:rPr lang="hr-HR" dirty="0"/>
              <a:t> </a:t>
            </a:r>
            <a:r>
              <a:rPr lang="hr-HR" dirty="0" err="1"/>
              <a:t>each</a:t>
            </a:r>
            <a:r>
              <a:rPr lang="hr-HR" dirty="0"/>
              <a:t> </a:t>
            </a:r>
            <a:r>
              <a:rPr lang="hr-HR" dirty="0" err="1"/>
              <a:t>part</a:t>
            </a:r>
            <a:r>
              <a:rPr lang="hr-HR" dirty="0"/>
              <a:t> </a:t>
            </a:r>
            <a:r>
              <a:rPr lang="hr-HR" dirty="0" err="1"/>
              <a:t>of</a:t>
            </a:r>
            <a:r>
              <a:rPr lang="hr-HR" dirty="0"/>
              <a:t> </a:t>
            </a:r>
            <a:r>
              <a:rPr lang="hr-HR" dirty="0" err="1"/>
              <a:t>the</a:t>
            </a:r>
            <a:r>
              <a:rPr lang="hr-HR" dirty="0"/>
              <a:t> </a:t>
            </a:r>
            <a:r>
              <a:rPr lang="hr-HR" dirty="0" err="1"/>
              <a:t>paragraph</a:t>
            </a:r>
            <a:r>
              <a:rPr lang="hr-HR" dirty="0"/>
              <a:t> </a:t>
            </a:r>
            <a:r>
              <a:rPr lang="hr-HR" dirty="0" err="1"/>
              <a:t>in</a:t>
            </a:r>
            <a:r>
              <a:rPr lang="hr-HR" dirty="0"/>
              <a:t> </a:t>
            </a:r>
            <a:r>
              <a:rPr lang="hr-HR" dirty="0" err="1"/>
              <a:t>the</a:t>
            </a:r>
            <a:r>
              <a:rPr lang="hr-HR" dirty="0"/>
              <a:t> </a:t>
            </a:r>
            <a:r>
              <a:rPr lang="hr-HR" dirty="0" err="1"/>
              <a:t>example</a:t>
            </a:r>
            <a:r>
              <a:rPr lang="hr-HR" dirty="0"/>
              <a:t> </a:t>
            </a:r>
            <a:r>
              <a:rPr lang="hr-HR" dirty="0" err="1"/>
              <a:t>essay</a:t>
            </a:r>
            <a:endParaRPr lang="en-GB"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14</a:t>
            </a:fld>
            <a:endParaRPr lang="de-DE"/>
          </a:p>
        </p:txBody>
      </p:sp>
    </p:spTree>
    <p:extLst>
      <p:ext uri="{BB962C8B-B14F-4D97-AF65-F5344CB8AC3E}">
        <p14:creationId xmlns:p14="http://schemas.microsoft.com/office/powerpoint/2010/main" val="1426349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dirty="0" err="1"/>
              <a:t>Demonstrate</a:t>
            </a:r>
            <a:r>
              <a:rPr lang="hr-HR" dirty="0"/>
              <a:t> </a:t>
            </a:r>
            <a:r>
              <a:rPr lang="hr-HR" dirty="0" err="1"/>
              <a:t>each</a:t>
            </a:r>
            <a:r>
              <a:rPr lang="hr-HR" dirty="0"/>
              <a:t> </a:t>
            </a:r>
            <a:r>
              <a:rPr lang="hr-HR" dirty="0" err="1"/>
              <a:t>part</a:t>
            </a:r>
            <a:r>
              <a:rPr lang="hr-HR" dirty="0"/>
              <a:t> </a:t>
            </a:r>
            <a:r>
              <a:rPr lang="hr-HR" dirty="0" err="1"/>
              <a:t>of</a:t>
            </a:r>
            <a:r>
              <a:rPr lang="hr-HR" dirty="0"/>
              <a:t> </a:t>
            </a:r>
            <a:r>
              <a:rPr lang="hr-HR" dirty="0" err="1"/>
              <a:t>the</a:t>
            </a:r>
            <a:r>
              <a:rPr lang="hr-HR" dirty="0"/>
              <a:t> </a:t>
            </a:r>
            <a:r>
              <a:rPr lang="hr-HR" dirty="0" err="1"/>
              <a:t>paragraph</a:t>
            </a:r>
            <a:r>
              <a:rPr lang="hr-HR" dirty="0"/>
              <a:t> </a:t>
            </a:r>
            <a:r>
              <a:rPr lang="hr-HR" dirty="0" err="1"/>
              <a:t>in</a:t>
            </a:r>
            <a:r>
              <a:rPr lang="hr-HR" dirty="0"/>
              <a:t> </a:t>
            </a:r>
            <a:r>
              <a:rPr lang="hr-HR" dirty="0" err="1"/>
              <a:t>the</a:t>
            </a:r>
            <a:r>
              <a:rPr lang="hr-HR" dirty="0"/>
              <a:t> </a:t>
            </a:r>
            <a:r>
              <a:rPr lang="hr-HR" dirty="0" err="1"/>
              <a:t>example</a:t>
            </a:r>
            <a:r>
              <a:rPr lang="hr-HR" dirty="0"/>
              <a:t> </a:t>
            </a:r>
            <a:r>
              <a:rPr lang="hr-HR" dirty="0" err="1"/>
              <a:t>essay</a:t>
            </a:r>
            <a:endParaRPr lang="en-GB" dirty="0"/>
          </a:p>
          <a:p>
            <a:endParaRPr lang="en-GB"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15</a:t>
            </a:fld>
            <a:endParaRPr lang="de-DE"/>
          </a:p>
        </p:txBody>
      </p:sp>
    </p:spTree>
    <p:extLst>
      <p:ext uri="{BB962C8B-B14F-4D97-AF65-F5344CB8AC3E}">
        <p14:creationId xmlns:p14="http://schemas.microsoft.com/office/powerpoint/2010/main" val="5991908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dirty="0" err="1"/>
              <a:t>Demonstrate</a:t>
            </a:r>
            <a:r>
              <a:rPr lang="hr-HR" dirty="0"/>
              <a:t> </a:t>
            </a:r>
            <a:r>
              <a:rPr lang="hr-HR" dirty="0" err="1"/>
              <a:t>each</a:t>
            </a:r>
            <a:r>
              <a:rPr lang="hr-HR" dirty="0"/>
              <a:t> </a:t>
            </a:r>
            <a:r>
              <a:rPr lang="hr-HR" dirty="0" err="1"/>
              <a:t>part</a:t>
            </a:r>
            <a:r>
              <a:rPr lang="hr-HR" dirty="0"/>
              <a:t> </a:t>
            </a:r>
            <a:r>
              <a:rPr lang="hr-HR" dirty="0" err="1"/>
              <a:t>of</a:t>
            </a:r>
            <a:r>
              <a:rPr lang="hr-HR" dirty="0"/>
              <a:t> </a:t>
            </a:r>
            <a:r>
              <a:rPr lang="hr-HR" dirty="0" err="1"/>
              <a:t>the</a:t>
            </a:r>
            <a:r>
              <a:rPr lang="hr-HR" dirty="0"/>
              <a:t> </a:t>
            </a:r>
            <a:r>
              <a:rPr lang="hr-HR" dirty="0" err="1"/>
              <a:t>paragraph</a:t>
            </a:r>
            <a:r>
              <a:rPr lang="hr-HR" dirty="0"/>
              <a:t> </a:t>
            </a:r>
            <a:r>
              <a:rPr lang="hr-HR" dirty="0" err="1"/>
              <a:t>in</a:t>
            </a:r>
            <a:r>
              <a:rPr lang="hr-HR" dirty="0"/>
              <a:t> </a:t>
            </a:r>
            <a:r>
              <a:rPr lang="hr-HR" dirty="0" err="1"/>
              <a:t>the</a:t>
            </a:r>
            <a:r>
              <a:rPr lang="hr-HR" dirty="0"/>
              <a:t> </a:t>
            </a:r>
            <a:r>
              <a:rPr lang="hr-HR" dirty="0" err="1"/>
              <a:t>example</a:t>
            </a:r>
            <a:r>
              <a:rPr lang="hr-HR" dirty="0"/>
              <a:t> </a:t>
            </a:r>
            <a:r>
              <a:rPr lang="hr-HR" dirty="0" err="1"/>
              <a:t>essay</a:t>
            </a:r>
            <a:endParaRPr lang="en-GB" dirty="0"/>
          </a:p>
          <a:p>
            <a:endParaRPr lang="en-GB"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16</a:t>
            </a:fld>
            <a:endParaRPr lang="de-DE"/>
          </a:p>
        </p:txBody>
      </p:sp>
    </p:spTree>
    <p:extLst>
      <p:ext uri="{BB962C8B-B14F-4D97-AF65-F5344CB8AC3E}">
        <p14:creationId xmlns:p14="http://schemas.microsoft.com/office/powerpoint/2010/main" val="30998806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err="1"/>
              <a:t>Go</a:t>
            </a:r>
            <a:r>
              <a:rPr lang="hr-HR" dirty="0"/>
              <a:t> </a:t>
            </a:r>
            <a:r>
              <a:rPr lang="hr-HR" dirty="0" err="1"/>
              <a:t>through</a:t>
            </a:r>
            <a:r>
              <a:rPr lang="hr-HR" dirty="0"/>
              <a:t> </a:t>
            </a:r>
            <a:r>
              <a:rPr lang="hr-HR" dirty="0" err="1"/>
              <a:t>the</a:t>
            </a:r>
            <a:r>
              <a:rPr lang="hr-HR" dirty="0"/>
              <a:t> list </a:t>
            </a:r>
            <a:r>
              <a:rPr lang="hr-HR" dirty="0" err="1"/>
              <a:t>of</a:t>
            </a:r>
            <a:r>
              <a:rPr lang="hr-HR" dirty="0"/>
              <a:t> </a:t>
            </a:r>
            <a:r>
              <a:rPr lang="hr-HR" dirty="0" err="1"/>
              <a:t>linking</a:t>
            </a:r>
            <a:r>
              <a:rPr lang="hr-HR" dirty="0"/>
              <a:t> </a:t>
            </a:r>
            <a:r>
              <a:rPr lang="hr-HR" dirty="0" err="1"/>
              <a:t>devices</a:t>
            </a:r>
            <a:r>
              <a:rPr lang="hr-HR" dirty="0"/>
              <a:t> </a:t>
            </a:r>
            <a:r>
              <a:rPr lang="hr-HR" dirty="0" err="1"/>
              <a:t>and</a:t>
            </a:r>
            <a:r>
              <a:rPr lang="hr-HR" dirty="0"/>
              <a:t> </a:t>
            </a:r>
            <a:r>
              <a:rPr lang="hr-HR" dirty="0" err="1"/>
              <a:t>clarify</a:t>
            </a:r>
            <a:r>
              <a:rPr lang="hr-HR" dirty="0"/>
              <a:t> </a:t>
            </a:r>
            <a:r>
              <a:rPr lang="hr-HR" dirty="0" err="1"/>
              <a:t>their</a:t>
            </a:r>
            <a:r>
              <a:rPr lang="hr-HR" dirty="0"/>
              <a:t> </a:t>
            </a:r>
            <a:r>
              <a:rPr lang="hr-HR" dirty="0" err="1"/>
              <a:t>meaning</a:t>
            </a:r>
            <a:r>
              <a:rPr lang="hr-HR" dirty="0"/>
              <a:t> </a:t>
            </a:r>
            <a:r>
              <a:rPr lang="hr-HR" dirty="0" err="1"/>
              <a:t>and</a:t>
            </a:r>
            <a:r>
              <a:rPr lang="hr-HR" dirty="0"/>
              <a:t> </a:t>
            </a:r>
            <a:r>
              <a:rPr lang="hr-HR" dirty="0" err="1"/>
              <a:t>function</a:t>
            </a:r>
            <a:r>
              <a:rPr lang="hr-HR" dirty="0"/>
              <a:t>, use </a:t>
            </a:r>
            <a:r>
              <a:rPr lang="hr-HR" dirty="0" err="1"/>
              <a:t>the</a:t>
            </a:r>
            <a:r>
              <a:rPr lang="hr-HR" dirty="0"/>
              <a:t> </a:t>
            </a:r>
            <a:r>
              <a:rPr lang="hr-HR" dirty="0" err="1"/>
              <a:t>document</a:t>
            </a:r>
            <a:r>
              <a:rPr lang="hr-HR" dirty="0"/>
              <a:t> </a:t>
            </a:r>
            <a:r>
              <a:rPr lang="hr-HR" dirty="0" err="1"/>
              <a:t>named</a:t>
            </a:r>
            <a:r>
              <a:rPr lang="hr-HR" dirty="0"/>
              <a:t> TEXT ORGANIZERS AND GUIDELINES… to </a:t>
            </a:r>
            <a:r>
              <a:rPr lang="hr-HR" dirty="0" err="1"/>
              <a:t>complement</a:t>
            </a:r>
            <a:r>
              <a:rPr lang="hr-HR" dirty="0"/>
              <a:t> </a:t>
            </a:r>
            <a:r>
              <a:rPr lang="hr-HR" dirty="0" err="1"/>
              <a:t>this</a:t>
            </a:r>
            <a:r>
              <a:rPr lang="hr-HR" dirty="0"/>
              <a:t> </a:t>
            </a:r>
            <a:r>
              <a:rPr lang="hr-HR" dirty="0" err="1"/>
              <a:t>slide</a:t>
            </a:r>
            <a:r>
              <a:rPr lang="hr-HR" dirty="0"/>
              <a:t>)</a:t>
            </a:r>
            <a:endParaRPr lang="en-GB"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17</a:t>
            </a:fld>
            <a:endParaRPr lang="de-DE"/>
          </a:p>
        </p:txBody>
      </p:sp>
    </p:spTree>
    <p:extLst>
      <p:ext uri="{BB962C8B-B14F-4D97-AF65-F5344CB8AC3E}">
        <p14:creationId xmlns:p14="http://schemas.microsoft.com/office/powerpoint/2010/main" val="1710331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err="1"/>
              <a:t>Explain</a:t>
            </a:r>
            <a:r>
              <a:rPr lang="hr-HR" dirty="0"/>
              <a:t> how a </a:t>
            </a:r>
            <a:r>
              <a:rPr lang="hr-HR" dirty="0" err="1"/>
              <a:t>check</a:t>
            </a:r>
            <a:r>
              <a:rPr lang="hr-HR" dirty="0"/>
              <a:t> list </a:t>
            </a:r>
            <a:r>
              <a:rPr lang="hr-HR" dirty="0" err="1"/>
              <a:t>might</a:t>
            </a:r>
            <a:r>
              <a:rPr lang="hr-HR" dirty="0"/>
              <a:t> </a:t>
            </a:r>
            <a:r>
              <a:rPr lang="hr-HR" dirty="0" err="1"/>
              <a:t>be</a:t>
            </a:r>
            <a:r>
              <a:rPr lang="hr-HR" dirty="0"/>
              <a:t> </a:t>
            </a:r>
            <a:r>
              <a:rPr lang="hr-HR" dirty="0" err="1"/>
              <a:t>useful</a:t>
            </a:r>
            <a:r>
              <a:rPr lang="hr-HR" dirty="0"/>
              <a:t> </a:t>
            </a:r>
            <a:r>
              <a:rPr lang="hr-HR" dirty="0" err="1"/>
              <a:t>in</a:t>
            </a:r>
            <a:r>
              <a:rPr lang="hr-HR" dirty="0"/>
              <a:t> </a:t>
            </a:r>
            <a:r>
              <a:rPr lang="hr-HR" dirty="0" err="1"/>
              <a:t>the</a:t>
            </a:r>
            <a:r>
              <a:rPr lang="hr-HR" dirty="0"/>
              <a:t> </a:t>
            </a:r>
            <a:r>
              <a:rPr lang="hr-HR" dirty="0" err="1"/>
              <a:t>writing</a:t>
            </a:r>
            <a:r>
              <a:rPr lang="hr-HR" dirty="0"/>
              <a:t> </a:t>
            </a:r>
            <a:r>
              <a:rPr lang="hr-HR" dirty="0" err="1"/>
              <a:t>process</a:t>
            </a:r>
            <a:r>
              <a:rPr lang="hr-HR" dirty="0"/>
              <a:t>.</a:t>
            </a:r>
            <a:endParaRPr lang="en-GB"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18</a:t>
            </a:fld>
            <a:endParaRPr lang="de-DE"/>
          </a:p>
        </p:txBody>
      </p:sp>
    </p:spTree>
    <p:extLst>
      <p:ext uri="{BB962C8B-B14F-4D97-AF65-F5344CB8AC3E}">
        <p14:creationId xmlns:p14="http://schemas.microsoft.com/office/powerpoint/2010/main" val="326872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en-GB" noProof="0" dirty="0"/>
              <a:t>Introduce the topic, use the ideas on the next slide as a guided writing activity for practicing the writing process and the structure of the essay.</a:t>
            </a:r>
          </a:p>
        </p:txBody>
      </p:sp>
      <p:sp>
        <p:nvSpPr>
          <p:cNvPr id="4" name="Rezervirano mjesto broja slajda 3"/>
          <p:cNvSpPr>
            <a:spLocks noGrp="1"/>
          </p:cNvSpPr>
          <p:nvPr>
            <p:ph type="sldNum" sz="quarter" idx="5"/>
          </p:nvPr>
        </p:nvSpPr>
        <p:spPr/>
        <p:txBody>
          <a:bodyPr/>
          <a:lstStyle/>
          <a:p>
            <a:fld id="{33E3747A-6696-4D11-930E-61206C06CD64}" type="slidenum">
              <a:rPr lang="de-DE" smtClean="0"/>
              <a:t>19</a:t>
            </a:fld>
            <a:endParaRPr lang="de-DE"/>
          </a:p>
        </p:txBody>
      </p:sp>
    </p:spTree>
    <p:extLst>
      <p:ext uri="{BB962C8B-B14F-4D97-AF65-F5344CB8AC3E}">
        <p14:creationId xmlns:p14="http://schemas.microsoft.com/office/powerpoint/2010/main" val="33560138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en-GB" noProof="0" dirty="0"/>
              <a:t>Use this as a pair work or a group work activity. Do a peer check activity after students write their essays, suggest changes and improvements, highlight great examples of arguments and well written paragraphs) </a:t>
            </a:r>
          </a:p>
          <a:p>
            <a:r>
              <a:rPr lang="en-GB" noProof="0" dirty="0"/>
              <a:t>Alternatively, you can use already written examples of students’ essays to analyse the most common mistakes (documents ANALIZA ESEJA-</a:t>
            </a:r>
            <a:r>
              <a:rPr lang="en-GB" noProof="0" dirty="0" err="1"/>
              <a:t>prazno</a:t>
            </a:r>
            <a:r>
              <a:rPr lang="en-GB" noProof="0" dirty="0"/>
              <a:t> </a:t>
            </a:r>
            <a:r>
              <a:rPr lang="en-GB" noProof="0" dirty="0" err="1"/>
              <a:t>i</a:t>
            </a:r>
            <a:r>
              <a:rPr lang="en-GB" noProof="0" dirty="0"/>
              <a:t> ANALIZA ESEJA – </a:t>
            </a:r>
            <a:r>
              <a:rPr lang="en-GB" noProof="0" dirty="0" err="1"/>
              <a:t>puno</a:t>
            </a:r>
            <a:r>
              <a:rPr lang="en-GB" noProof="0" dirty="0"/>
              <a:t> in the folder)</a:t>
            </a:r>
          </a:p>
        </p:txBody>
      </p:sp>
      <p:sp>
        <p:nvSpPr>
          <p:cNvPr id="4" name="Rezervirano mjesto broja slajda 3"/>
          <p:cNvSpPr>
            <a:spLocks noGrp="1"/>
          </p:cNvSpPr>
          <p:nvPr>
            <p:ph type="sldNum" sz="quarter" idx="5"/>
          </p:nvPr>
        </p:nvSpPr>
        <p:spPr/>
        <p:txBody>
          <a:bodyPr/>
          <a:lstStyle/>
          <a:p>
            <a:fld id="{33E3747A-6696-4D11-930E-61206C06CD64}" type="slidenum">
              <a:rPr lang="de-DE" smtClean="0"/>
              <a:t>20</a:t>
            </a:fld>
            <a:endParaRPr lang="de-DE"/>
          </a:p>
        </p:txBody>
      </p:sp>
    </p:spTree>
    <p:extLst>
      <p:ext uri="{BB962C8B-B14F-4D97-AF65-F5344CB8AC3E}">
        <p14:creationId xmlns:p14="http://schemas.microsoft.com/office/powerpoint/2010/main" val="2984048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en-GB" noProof="0" dirty="0"/>
              <a:t>Talk to the stud</a:t>
            </a:r>
            <a:r>
              <a:rPr lang="hr-HR" noProof="0" dirty="0" err="1"/>
              <a:t>en</a:t>
            </a:r>
            <a:r>
              <a:rPr lang="en-GB" noProof="0" dirty="0" err="1"/>
              <a:t>ts</a:t>
            </a:r>
            <a:r>
              <a:rPr lang="en-GB" noProof="0" dirty="0"/>
              <a:t> about the mature exam </a:t>
            </a:r>
            <a:r>
              <a:rPr lang="en-GB" noProof="0" dirty="0" err="1"/>
              <a:t>wr</a:t>
            </a:r>
            <a:r>
              <a:rPr lang="hr-HR" noProof="0" dirty="0"/>
              <a:t>i</a:t>
            </a:r>
            <a:r>
              <a:rPr lang="en-GB" noProof="0" dirty="0"/>
              <a:t>ting task. Check how much they know, clear any misunderstandings or confusions (especially false comparisons with the Croatian essay)</a:t>
            </a:r>
          </a:p>
        </p:txBody>
      </p:sp>
      <p:sp>
        <p:nvSpPr>
          <p:cNvPr id="4" name="Rezervirano mjesto broja slajda 3"/>
          <p:cNvSpPr>
            <a:spLocks noGrp="1"/>
          </p:cNvSpPr>
          <p:nvPr>
            <p:ph type="sldNum" sz="quarter" idx="5"/>
          </p:nvPr>
        </p:nvSpPr>
        <p:spPr/>
        <p:txBody>
          <a:bodyPr/>
          <a:lstStyle/>
          <a:p>
            <a:fld id="{33E3747A-6696-4D11-930E-61206C06CD64}" type="slidenum">
              <a:rPr lang="de-DE" smtClean="0"/>
              <a:t>3</a:t>
            </a:fld>
            <a:endParaRPr lang="de-DE"/>
          </a:p>
        </p:txBody>
      </p:sp>
    </p:spTree>
    <p:extLst>
      <p:ext uri="{BB962C8B-B14F-4D97-AF65-F5344CB8AC3E}">
        <p14:creationId xmlns:p14="http://schemas.microsoft.com/office/powerpoint/2010/main" val="605436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err="1"/>
              <a:t>Present</a:t>
            </a:r>
            <a:r>
              <a:rPr lang="hr-HR" dirty="0"/>
              <a:t> </a:t>
            </a:r>
            <a:r>
              <a:rPr lang="hr-HR" dirty="0" err="1"/>
              <a:t>the</a:t>
            </a:r>
            <a:r>
              <a:rPr lang="hr-HR" dirty="0"/>
              <a:t> </a:t>
            </a:r>
            <a:r>
              <a:rPr lang="hr-HR" dirty="0" err="1"/>
              <a:t>task</a:t>
            </a:r>
            <a:r>
              <a:rPr lang="hr-HR" dirty="0"/>
              <a:t> format to </a:t>
            </a:r>
            <a:r>
              <a:rPr lang="hr-HR" dirty="0" err="1"/>
              <a:t>the</a:t>
            </a:r>
            <a:r>
              <a:rPr lang="hr-HR" dirty="0"/>
              <a:t> </a:t>
            </a:r>
            <a:r>
              <a:rPr lang="hr-HR" dirty="0" err="1"/>
              <a:t>students</a:t>
            </a:r>
            <a:endParaRPr lang="en-GB"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4</a:t>
            </a:fld>
            <a:endParaRPr lang="de-DE"/>
          </a:p>
        </p:txBody>
      </p:sp>
    </p:spTree>
    <p:extLst>
      <p:ext uri="{BB962C8B-B14F-4D97-AF65-F5344CB8AC3E}">
        <p14:creationId xmlns:p14="http://schemas.microsoft.com/office/powerpoint/2010/main" val="2331440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Raise </a:t>
            </a:r>
            <a:r>
              <a:rPr lang="hr-HR" dirty="0" err="1"/>
              <a:t>awarenes</a:t>
            </a:r>
            <a:r>
              <a:rPr lang="hr-HR" dirty="0"/>
              <a:t> </a:t>
            </a:r>
            <a:r>
              <a:rPr lang="hr-HR" dirty="0" err="1"/>
              <a:t>about</a:t>
            </a:r>
            <a:r>
              <a:rPr lang="hr-HR" dirty="0"/>
              <a:t> </a:t>
            </a:r>
            <a:r>
              <a:rPr lang="hr-HR" dirty="0" err="1"/>
              <a:t>the</a:t>
            </a:r>
            <a:r>
              <a:rPr lang="hr-HR" dirty="0"/>
              <a:t> </a:t>
            </a:r>
            <a:r>
              <a:rPr lang="hr-HR" dirty="0" err="1"/>
              <a:t>writing</a:t>
            </a:r>
            <a:r>
              <a:rPr lang="hr-HR" dirty="0"/>
              <a:t> </a:t>
            </a:r>
            <a:r>
              <a:rPr lang="hr-HR" dirty="0" err="1"/>
              <a:t>process</a:t>
            </a:r>
            <a:r>
              <a:rPr lang="hr-HR" dirty="0"/>
              <a:t>, </a:t>
            </a:r>
            <a:r>
              <a:rPr lang="hr-HR" dirty="0" err="1"/>
              <a:t>discuss</a:t>
            </a:r>
            <a:r>
              <a:rPr lang="hr-HR" dirty="0"/>
              <a:t> </a:t>
            </a:r>
            <a:r>
              <a:rPr lang="hr-HR" dirty="0" err="1"/>
              <a:t>the</a:t>
            </a:r>
            <a:r>
              <a:rPr lang="hr-HR" dirty="0"/>
              <a:t> </a:t>
            </a:r>
            <a:r>
              <a:rPr lang="hr-HR" dirty="0" err="1"/>
              <a:t>questions</a:t>
            </a:r>
            <a:r>
              <a:rPr lang="hr-HR" dirty="0"/>
              <a:t> </a:t>
            </a:r>
            <a:r>
              <a:rPr lang="hr-HR" dirty="0" err="1"/>
              <a:t>with</a:t>
            </a:r>
            <a:r>
              <a:rPr lang="hr-HR" dirty="0"/>
              <a:t> </a:t>
            </a:r>
            <a:r>
              <a:rPr lang="hr-HR" dirty="0" err="1"/>
              <a:t>the</a:t>
            </a:r>
            <a:r>
              <a:rPr lang="hr-HR" dirty="0"/>
              <a:t> </a:t>
            </a:r>
            <a:r>
              <a:rPr lang="hr-HR" dirty="0" err="1"/>
              <a:t>students</a:t>
            </a:r>
            <a:endParaRPr lang="en-GB"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5</a:t>
            </a:fld>
            <a:endParaRPr lang="de-DE"/>
          </a:p>
        </p:txBody>
      </p:sp>
    </p:spTree>
    <p:extLst>
      <p:ext uri="{BB962C8B-B14F-4D97-AF65-F5344CB8AC3E}">
        <p14:creationId xmlns:p14="http://schemas.microsoft.com/office/powerpoint/2010/main" val="2445557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en-GB" noProof="0" dirty="0"/>
              <a:t>At this stage of the preparation for the essay, distribute the example essay to the stud</a:t>
            </a:r>
            <a:r>
              <a:rPr lang="hr-HR" noProof="0" dirty="0" err="1"/>
              <a:t>en</a:t>
            </a:r>
            <a:r>
              <a:rPr lang="en-GB" noProof="0" dirty="0" err="1"/>
              <a:t>ts</a:t>
            </a:r>
            <a:r>
              <a:rPr lang="en-GB" noProof="0" dirty="0"/>
              <a:t> (WORKSHEET B of the document in the same folder as this presentation) cut it in sentence slips marked with the letters A-R). Students have to order the sentences. Assist them as they do the task since they have never seen the text before. Start with identifying the title (printed in italics) and then ask them to distribute the sentences according to the paragraphs they belong, check and proceed to putting them in the exact order they appear in the example essay.</a:t>
            </a:r>
            <a:r>
              <a:rPr lang="hr-HR" noProof="0" dirty="0"/>
              <a:t> Use </a:t>
            </a:r>
            <a:r>
              <a:rPr lang="hr-HR" noProof="0" dirty="0" err="1"/>
              <a:t>the</a:t>
            </a:r>
            <a:r>
              <a:rPr lang="hr-HR" noProof="0" dirty="0"/>
              <a:t> </a:t>
            </a:r>
            <a:r>
              <a:rPr lang="hr-HR" noProof="0" dirty="0" err="1"/>
              <a:t>next</a:t>
            </a:r>
            <a:r>
              <a:rPr lang="hr-HR" noProof="0" dirty="0"/>
              <a:t> </a:t>
            </a:r>
            <a:r>
              <a:rPr lang="hr-HR" noProof="0" dirty="0" err="1"/>
              <a:t>slide</a:t>
            </a:r>
            <a:r>
              <a:rPr lang="hr-HR" noProof="0" dirty="0"/>
              <a:t> to </a:t>
            </a:r>
            <a:r>
              <a:rPr lang="hr-HR" noProof="0" dirty="0" err="1"/>
              <a:t>check</a:t>
            </a:r>
            <a:r>
              <a:rPr lang="hr-HR" noProof="0" dirty="0"/>
              <a:t>.</a:t>
            </a:r>
            <a:r>
              <a:rPr lang="en-GB" noProof="0" dirty="0"/>
              <a:t> </a:t>
            </a:r>
            <a:endParaRPr lang="hr-HR" noProof="0" dirty="0"/>
          </a:p>
          <a:p>
            <a:r>
              <a:rPr lang="hr-HR" noProof="0" dirty="0" err="1"/>
              <a:t>This</a:t>
            </a:r>
            <a:r>
              <a:rPr lang="hr-HR" noProof="0" dirty="0"/>
              <a:t> </a:t>
            </a:r>
            <a:r>
              <a:rPr lang="hr-HR" noProof="0" dirty="0" err="1"/>
              <a:t>is</a:t>
            </a:r>
            <a:r>
              <a:rPr lang="hr-HR" noProof="0" dirty="0"/>
              <a:t> a </a:t>
            </a:r>
            <a:r>
              <a:rPr lang="hr-HR" noProof="0" dirty="0" err="1"/>
              <a:t>pairwork</a:t>
            </a:r>
            <a:r>
              <a:rPr lang="hr-HR" noProof="0" dirty="0"/>
              <a:t> </a:t>
            </a:r>
            <a:r>
              <a:rPr lang="hr-HR" noProof="0" dirty="0" err="1"/>
              <a:t>or</a:t>
            </a:r>
            <a:r>
              <a:rPr lang="hr-HR" noProof="0" dirty="0"/>
              <a:t> a </a:t>
            </a:r>
            <a:r>
              <a:rPr lang="hr-HR" noProof="0" dirty="0" err="1"/>
              <a:t>group</a:t>
            </a:r>
            <a:r>
              <a:rPr lang="hr-HR" noProof="0" dirty="0"/>
              <a:t> </a:t>
            </a:r>
            <a:r>
              <a:rPr lang="hr-HR" noProof="0" dirty="0" err="1"/>
              <a:t>work</a:t>
            </a:r>
            <a:r>
              <a:rPr lang="hr-HR" noProof="0" dirty="0"/>
              <a:t> </a:t>
            </a:r>
            <a:r>
              <a:rPr lang="hr-HR" noProof="0" dirty="0" err="1"/>
              <a:t>activity</a:t>
            </a:r>
            <a:r>
              <a:rPr lang="hr-HR" noProof="0" dirty="0"/>
              <a:t>.</a:t>
            </a:r>
            <a:endParaRPr lang="en-GB" noProof="0"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6</a:t>
            </a:fld>
            <a:endParaRPr lang="de-DE"/>
          </a:p>
        </p:txBody>
      </p:sp>
    </p:spTree>
    <p:extLst>
      <p:ext uri="{BB962C8B-B14F-4D97-AF65-F5344CB8AC3E}">
        <p14:creationId xmlns:p14="http://schemas.microsoft.com/office/powerpoint/2010/main" val="3574641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At </a:t>
            </a:r>
            <a:r>
              <a:rPr lang="hr-HR" dirty="0" err="1"/>
              <a:t>this</a:t>
            </a:r>
            <a:r>
              <a:rPr lang="hr-HR" dirty="0"/>
              <a:t> </a:t>
            </a:r>
            <a:r>
              <a:rPr lang="hr-HR" dirty="0" err="1"/>
              <a:t>stage</a:t>
            </a:r>
            <a:r>
              <a:rPr lang="hr-HR" dirty="0"/>
              <a:t> </a:t>
            </a:r>
            <a:r>
              <a:rPr lang="hr-HR" dirty="0" err="1"/>
              <a:t>of</a:t>
            </a:r>
            <a:r>
              <a:rPr lang="hr-HR" dirty="0"/>
              <a:t> </a:t>
            </a:r>
            <a:r>
              <a:rPr lang="hr-HR" dirty="0" err="1"/>
              <a:t>the</a:t>
            </a:r>
            <a:r>
              <a:rPr lang="hr-HR" dirty="0"/>
              <a:t> </a:t>
            </a:r>
            <a:r>
              <a:rPr lang="hr-HR" dirty="0" err="1"/>
              <a:t>preparation</a:t>
            </a:r>
            <a:r>
              <a:rPr lang="hr-HR" dirty="0"/>
              <a:t> for </a:t>
            </a:r>
            <a:r>
              <a:rPr lang="hr-HR" dirty="0" err="1"/>
              <a:t>the</a:t>
            </a:r>
            <a:r>
              <a:rPr lang="hr-HR" dirty="0"/>
              <a:t> </a:t>
            </a:r>
            <a:r>
              <a:rPr lang="hr-HR" dirty="0" err="1"/>
              <a:t>essay</a:t>
            </a:r>
            <a:r>
              <a:rPr lang="hr-HR" dirty="0"/>
              <a:t>, </a:t>
            </a:r>
            <a:r>
              <a:rPr lang="hr-HR" dirty="0" err="1"/>
              <a:t>distribute</a:t>
            </a:r>
            <a:r>
              <a:rPr lang="hr-HR" dirty="0"/>
              <a:t> </a:t>
            </a:r>
            <a:r>
              <a:rPr lang="hr-HR" dirty="0" err="1"/>
              <a:t>the</a:t>
            </a:r>
            <a:r>
              <a:rPr lang="hr-HR" dirty="0"/>
              <a:t> </a:t>
            </a:r>
            <a:r>
              <a:rPr lang="hr-HR" dirty="0" err="1"/>
              <a:t>example</a:t>
            </a:r>
            <a:r>
              <a:rPr lang="hr-HR" dirty="0"/>
              <a:t> </a:t>
            </a:r>
            <a:r>
              <a:rPr lang="hr-HR" dirty="0" err="1"/>
              <a:t>essay</a:t>
            </a:r>
            <a:r>
              <a:rPr lang="hr-HR" dirty="0"/>
              <a:t> to </a:t>
            </a:r>
            <a:r>
              <a:rPr lang="hr-HR" dirty="0" err="1"/>
              <a:t>the</a:t>
            </a:r>
            <a:r>
              <a:rPr lang="hr-HR" dirty="0"/>
              <a:t> </a:t>
            </a:r>
            <a:r>
              <a:rPr lang="hr-HR" dirty="0" err="1"/>
              <a:t>studnets</a:t>
            </a:r>
            <a:r>
              <a:rPr lang="hr-HR" dirty="0"/>
              <a:t> (WORKSHEET B </a:t>
            </a:r>
            <a:r>
              <a:rPr lang="hr-HR" dirty="0" err="1"/>
              <a:t>of</a:t>
            </a:r>
            <a:r>
              <a:rPr lang="hr-HR" dirty="0"/>
              <a:t> </a:t>
            </a:r>
            <a:r>
              <a:rPr lang="hr-HR" dirty="0" err="1"/>
              <a:t>the</a:t>
            </a:r>
            <a:r>
              <a:rPr lang="hr-HR" dirty="0"/>
              <a:t> </a:t>
            </a:r>
            <a:r>
              <a:rPr lang="hr-HR" dirty="0" err="1"/>
              <a:t>document</a:t>
            </a:r>
            <a:r>
              <a:rPr lang="hr-HR" dirty="0"/>
              <a:t> </a:t>
            </a:r>
            <a:r>
              <a:rPr lang="hr-HR" dirty="0" err="1"/>
              <a:t>in</a:t>
            </a:r>
            <a:r>
              <a:rPr lang="hr-HR" dirty="0"/>
              <a:t> </a:t>
            </a:r>
            <a:r>
              <a:rPr lang="hr-HR" dirty="0" err="1"/>
              <a:t>the</a:t>
            </a:r>
            <a:r>
              <a:rPr lang="hr-HR" dirty="0"/>
              <a:t> same folder as </a:t>
            </a:r>
            <a:r>
              <a:rPr lang="hr-HR" dirty="0" err="1"/>
              <a:t>this</a:t>
            </a:r>
            <a:r>
              <a:rPr lang="hr-HR" dirty="0"/>
              <a:t> </a:t>
            </a:r>
            <a:r>
              <a:rPr lang="hr-HR" dirty="0" err="1"/>
              <a:t>presentation</a:t>
            </a:r>
            <a:r>
              <a:rPr lang="hr-HR" dirty="0"/>
              <a:t>) </a:t>
            </a:r>
            <a:r>
              <a:rPr lang="hr-HR" dirty="0" err="1"/>
              <a:t>cut</a:t>
            </a:r>
            <a:r>
              <a:rPr lang="hr-HR" dirty="0"/>
              <a:t> </a:t>
            </a:r>
            <a:r>
              <a:rPr lang="hr-HR" dirty="0" err="1"/>
              <a:t>it</a:t>
            </a:r>
            <a:r>
              <a:rPr lang="hr-HR" dirty="0"/>
              <a:t> </a:t>
            </a:r>
            <a:r>
              <a:rPr lang="hr-HR" dirty="0" err="1"/>
              <a:t>in</a:t>
            </a:r>
            <a:r>
              <a:rPr lang="hr-HR" dirty="0"/>
              <a:t> sentence </a:t>
            </a:r>
            <a:r>
              <a:rPr lang="hr-HR" dirty="0" err="1"/>
              <a:t>slips</a:t>
            </a:r>
            <a:r>
              <a:rPr lang="hr-HR" dirty="0"/>
              <a:t> </a:t>
            </a:r>
            <a:r>
              <a:rPr lang="hr-HR" dirty="0" err="1"/>
              <a:t>marked</a:t>
            </a:r>
            <a:r>
              <a:rPr lang="hr-HR" dirty="0"/>
              <a:t> </a:t>
            </a:r>
            <a:r>
              <a:rPr lang="hr-HR" dirty="0" err="1"/>
              <a:t>with</a:t>
            </a:r>
            <a:r>
              <a:rPr lang="hr-HR" dirty="0"/>
              <a:t> </a:t>
            </a:r>
            <a:r>
              <a:rPr lang="hr-HR" dirty="0" err="1"/>
              <a:t>the</a:t>
            </a:r>
            <a:r>
              <a:rPr lang="hr-HR" dirty="0"/>
              <a:t> </a:t>
            </a:r>
            <a:r>
              <a:rPr lang="hr-HR" dirty="0" err="1"/>
              <a:t>letters</a:t>
            </a:r>
            <a:r>
              <a:rPr lang="hr-HR" dirty="0"/>
              <a:t> A-R). </a:t>
            </a:r>
            <a:r>
              <a:rPr lang="hr-HR" dirty="0" err="1"/>
              <a:t>Students</a:t>
            </a:r>
            <a:r>
              <a:rPr lang="hr-HR" dirty="0"/>
              <a:t> </a:t>
            </a:r>
            <a:r>
              <a:rPr lang="hr-HR" dirty="0" err="1"/>
              <a:t>have</a:t>
            </a:r>
            <a:r>
              <a:rPr lang="hr-HR" dirty="0"/>
              <a:t> to </a:t>
            </a:r>
            <a:r>
              <a:rPr lang="hr-HR" dirty="0" err="1"/>
              <a:t>order</a:t>
            </a:r>
            <a:r>
              <a:rPr lang="hr-HR" dirty="0"/>
              <a:t> </a:t>
            </a:r>
            <a:r>
              <a:rPr lang="hr-HR" dirty="0" err="1"/>
              <a:t>the</a:t>
            </a:r>
            <a:r>
              <a:rPr lang="hr-HR" dirty="0"/>
              <a:t> </a:t>
            </a:r>
            <a:r>
              <a:rPr lang="hr-HR" dirty="0" err="1"/>
              <a:t>sentences</a:t>
            </a:r>
            <a:r>
              <a:rPr lang="hr-HR" dirty="0"/>
              <a:t>. </a:t>
            </a:r>
            <a:r>
              <a:rPr lang="hr-HR" dirty="0" err="1"/>
              <a:t>Assist</a:t>
            </a:r>
            <a:r>
              <a:rPr lang="hr-HR" dirty="0"/>
              <a:t> </a:t>
            </a:r>
            <a:r>
              <a:rPr lang="hr-HR" dirty="0" err="1"/>
              <a:t>them</a:t>
            </a:r>
            <a:r>
              <a:rPr lang="hr-HR" dirty="0"/>
              <a:t> as </a:t>
            </a:r>
            <a:r>
              <a:rPr lang="hr-HR" dirty="0" err="1"/>
              <a:t>they</a:t>
            </a:r>
            <a:r>
              <a:rPr lang="hr-HR" dirty="0"/>
              <a:t> do </a:t>
            </a:r>
            <a:r>
              <a:rPr lang="hr-HR" dirty="0" err="1"/>
              <a:t>the</a:t>
            </a:r>
            <a:r>
              <a:rPr lang="hr-HR" dirty="0"/>
              <a:t> </a:t>
            </a:r>
            <a:r>
              <a:rPr lang="hr-HR" dirty="0" err="1"/>
              <a:t>task</a:t>
            </a:r>
            <a:r>
              <a:rPr lang="hr-HR" dirty="0"/>
              <a:t> </a:t>
            </a:r>
            <a:r>
              <a:rPr lang="hr-HR" dirty="0" err="1"/>
              <a:t>since</a:t>
            </a:r>
            <a:r>
              <a:rPr lang="hr-HR" dirty="0"/>
              <a:t> </a:t>
            </a:r>
            <a:r>
              <a:rPr lang="hr-HR" dirty="0" err="1"/>
              <a:t>they</a:t>
            </a:r>
            <a:r>
              <a:rPr lang="hr-HR" dirty="0"/>
              <a:t> </a:t>
            </a:r>
            <a:r>
              <a:rPr lang="hr-HR" dirty="0" err="1"/>
              <a:t>have</a:t>
            </a:r>
            <a:r>
              <a:rPr lang="hr-HR" dirty="0"/>
              <a:t> </a:t>
            </a:r>
            <a:r>
              <a:rPr lang="hr-HR" dirty="0" err="1"/>
              <a:t>never</a:t>
            </a:r>
            <a:r>
              <a:rPr lang="hr-HR" dirty="0"/>
              <a:t> </a:t>
            </a:r>
            <a:r>
              <a:rPr lang="hr-HR" dirty="0" err="1"/>
              <a:t>seen</a:t>
            </a:r>
            <a:r>
              <a:rPr lang="hr-HR" dirty="0"/>
              <a:t> </a:t>
            </a:r>
            <a:r>
              <a:rPr lang="hr-HR" dirty="0" err="1"/>
              <a:t>the</a:t>
            </a:r>
            <a:r>
              <a:rPr lang="hr-HR" dirty="0"/>
              <a:t> </a:t>
            </a:r>
            <a:r>
              <a:rPr lang="hr-HR" dirty="0" err="1"/>
              <a:t>text</a:t>
            </a:r>
            <a:r>
              <a:rPr lang="hr-HR" dirty="0"/>
              <a:t> </a:t>
            </a:r>
            <a:r>
              <a:rPr lang="hr-HR" dirty="0" err="1"/>
              <a:t>before</a:t>
            </a:r>
            <a:r>
              <a:rPr lang="hr-HR" dirty="0"/>
              <a:t>. Start </a:t>
            </a:r>
            <a:r>
              <a:rPr lang="hr-HR" dirty="0" err="1"/>
              <a:t>with</a:t>
            </a:r>
            <a:r>
              <a:rPr lang="hr-HR" dirty="0"/>
              <a:t> </a:t>
            </a:r>
            <a:r>
              <a:rPr lang="hr-HR" dirty="0" err="1"/>
              <a:t>identifying</a:t>
            </a:r>
            <a:r>
              <a:rPr lang="hr-HR" dirty="0"/>
              <a:t> </a:t>
            </a:r>
            <a:r>
              <a:rPr lang="hr-HR" dirty="0" err="1"/>
              <a:t>the</a:t>
            </a:r>
            <a:r>
              <a:rPr lang="hr-HR" dirty="0"/>
              <a:t> title (</a:t>
            </a:r>
            <a:r>
              <a:rPr lang="hr-HR" dirty="0" err="1"/>
              <a:t>printed</a:t>
            </a:r>
            <a:r>
              <a:rPr lang="hr-HR" dirty="0"/>
              <a:t> </a:t>
            </a:r>
            <a:r>
              <a:rPr lang="hr-HR" dirty="0" err="1"/>
              <a:t>in</a:t>
            </a:r>
            <a:r>
              <a:rPr lang="hr-HR" dirty="0"/>
              <a:t> </a:t>
            </a:r>
            <a:r>
              <a:rPr lang="hr-HR" dirty="0" err="1"/>
              <a:t>italics</a:t>
            </a:r>
            <a:r>
              <a:rPr lang="hr-HR" dirty="0"/>
              <a:t>) </a:t>
            </a:r>
            <a:r>
              <a:rPr lang="hr-HR" dirty="0" err="1"/>
              <a:t>and</a:t>
            </a:r>
            <a:r>
              <a:rPr lang="hr-HR" dirty="0"/>
              <a:t> </a:t>
            </a:r>
            <a:r>
              <a:rPr lang="hr-HR" dirty="0" err="1"/>
              <a:t>then</a:t>
            </a:r>
            <a:r>
              <a:rPr lang="hr-HR" dirty="0"/>
              <a:t> </a:t>
            </a:r>
            <a:r>
              <a:rPr lang="hr-HR" dirty="0" err="1"/>
              <a:t>ask</a:t>
            </a:r>
            <a:r>
              <a:rPr lang="hr-HR" dirty="0"/>
              <a:t> </a:t>
            </a:r>
            <a:r>
              <a:rPr lang="hr-HR" dirty="0" err="1"/>
              <a:t>them</a:t>
            </a:r>
            <a:r>
              <a:rPr lang="hr-HR" dirty="0"/>
              <a:t> to </a:t>
            </a:r>
            <a:r>
              <a:rPr lang="hr-HR" dirty="0" err="1"/>
              <a:t>distribute</a:t>
            </a:r>
            <a:r>
              <a:rPr lang="hr-HR" dirty="0"/>
              <a:t> </a:t>
            </a:r>
            <a:r>
              <a:rPr lang="hr-HR" dirty="0" err="1"/>
              <a:t>the</a:t>
            </a:r>
            <a:r>
              <a:rPr lang="hr-HR" dirty="0"/>
              <a:t> </a:t>
            </a:r>
            <a:r>
              <a:rPr lang="hr-HR" dirty="0" err="1"/>
              <a:t>sentences</a:t>
            </a:r>
            <a:r>
              <a:rPr lang="hr-HR" dirty="0"/>
              <a:t> </a:t>
            </a:r>
            <a:r>
              <a:rPr lang="hr-HR" dirty="0" err="1"/>
              <a:t>according</a:t>
            </a:r>
            <a:r>
              <a:rPr lang="hr-HR" dirty="0"/>
              <a:t> to </a:t>
            </a:r>
            <a:r>
              <a:rPr lang="hr-HR" dirty="0" err="1"/>
              <a:t>the</a:t>
            </a:r>
            <a:r>
              <a:rPr lang="hr-HR" dirty="0"/>
              <a:t> </a:t>
            </a:r>
            <a:r>
              <a:rPr lang="hr-HR" dirty="0" err="1"/>
              <a:t>paragraphs</a:t>
            </a:r>
            <a:r>
              <a:rPr lang="hr-HR" dirty="0"/>
              <a:t> </a:t>
            </a:r>
            <a:r>
              <a:rPr lang="hr-HR" dirty="0" err="1"/>
              <a:t>they</a:t>
            </a:r>
            <a:r>
              <a:rPr lang="hr-HR" dirty="0"/>
              <a:t> </a:t>
            </a:r>
            <a:r>
              <a:rPr lang="hr-HR" dirty="0" err="1"/>
              <a:t>belong</a:t>
            </a:r>
            <a:r>
              <a:rPr lang="hr-HR" dirty="0"/>
              <a:t> to U ovom dijelu pripreme podijelite učenicima (rad u paru ili grupi) izrezane rečenice eseja (</a:t>
            </a:r>
            <a:r>
              <a:rPr lang="hr-HR" dirty="0" err="1"/>
              <a:t>Worksheet</a:t>
            </a:r>
            <a:r>
              <a:rPr lang="hr-HR" dirty="0"/>
              <a:t> B u dokumentu u istoj mapi u kojoj je ova prezentacija). Učenici trebaju posložiti rečenice u 4 odlomka, po mogućnosti pravim redoslijedom. Kao lakšu verziju možete im dati zadatak da rasporede </a:t>
            </a:r>
            <a:r>
              <a:rPr lang="hr-HR" dirty="0" err="1"/>
              <a:t>rečenic</a:t>
            </a:r>
            <a:r>
              <a:rPr lang="hr-HR" dirty="0"/>
              <a:t> </a:t>
            </a:r>
            <a:r>
              <a:rPr lang="hr-HR" dirty="0" err="1"/>
              <a:t>eprema</a:t>
            </a:r>
            <a:r>
              <a:rPr lang="hr-HR" dirty="0"/>
              <a:t> odlomcima</a:t>
            </a:r>
          </a:p>
        </p:txBody>
      </p:sp>
      <p:sp>
        <p:nvSpPr>
          <p:cNvPr id="4" name="Rezervirano mjesto broja slajda 3"/>
          <p:cNvSpPr>
            <a:spLocks noGrp="1"/>
          </p:cNvSpPr>
          <p:nvPr>
            <p:ph type="sldNum" sz="quarter" idx="5"/>
          </p:nvPr>
        </p:nvSpPr>
        <p:spPr/>
        <p:txBody>
          <a:bodyPr/>
          <a:lstStyle/>
          <a:p>
            <a:fld id="{33E3747A-6696-4D11-930E-61206C06CD64}" type="slidenum">
              <a:rPr lang="de-DE" smtClean="0"/>
              <a:t>7</a:t>
            </a:fld>
            <a:endParaRPr lang="de-DE"/>
          </a:p>
        </p:txBody>
      </p:sp>
    </p:spTree>
    <p:extLst>
      <p:ext uri="{BB962C8B-B14F-4D97-AF65-F5344CB8AC3E}">
        <p14:creationId xmlns:p14="http://schemas.microsoft.com/office/powerpoint/2010/main" val="1876427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err="1"/>
              <a:t>Study</a:t>
            </a:r>
            <a:r>
              <a:rPr lang="hr-HR" dirty="0"/>
              <a:t> </a:t>
            </a:r>
            <a:r>
              <a:rPr lang="hr-HR" dirty="0" err="1"/>
              <a:t>the</a:t>
            </a:r>
            <a:r>
              <a:rPr lang="hr-HR" dirty="0"/>
              <a:t> </a:t>
            </a:r>
            <a:r>
              <a:rPr lang="hr-HR" dirty="0" err="1"/>
              <a:t>essay</a:t>
            </a:r>
            <a:r>
              <a:rPr lang="hr-HR" dirty="0"/>
              <a:t> </a:t>
            </a:r>
            <a:r>
              <a:rPr lang="hr-HR" dirty="0" err="1"/>
              <a:t>structure</a:t>
            </a:r>
            <a:r>
              <a:rPr lang="hr-HR" dirty="0"/>
              <a:t> </a:t>
            </a:r>
            <a:r>
              <a:rPr lang="hr-HR" dirty="0" err="1"/>
              <a:t>with</a:t>
            </a:r>
            <a:r>
              <a:rPr lang="hr-HR" dirty="0"/>
              <a:t> </a:t>
            </a:r>
            <a:r>
              <a:rPr lang="hr-HR" dirty="0" err="1"/>
              <a:t>the</a:t>
            </a:r>
            <a:r>
              <a:rPr lang="hr-HR" dirty="0"/>
              <a:t> </a:t>
            </a:r>
            <a:r>
              <a:rPr lang="hr-HR" dirty="0" err="1"/>
              <a:t>students</a:t>
            </a:r>
            <a:r>
              <a:rPr lang="hr-HR" dirty="0"/>
              <a:t>, </a:t>
            </a:r>
            <a:r>
              <a:rPr lang="hr-HR" dirty="0" err="1"/>
              <a:t>identify</a:t>
            </a:r>
            <a:r>
              <a:rPr lang="hr-HR" dirty="0"/>
              <a:t> </a:t>
            </a:r>
            <a:r>
              <a:rPr lang="hr-HR" dirty="0" err="1"/>
              <a:t>which</a:t>
            </a:r>
            <a:r>
              <a:rPr lang="hr-HR" dirty="0"/>
              <a:t> </a:t>
            </a:r>
            <a:r>
              <a:rPr lang="hr-HR" dirty="0" err="1"/>
              <a:t>the</a:t>
            </a:r>
            <a:r>
              <a:rPr lang="hr-HR" dirty="0"/>
              <a:t> </a:t>
            </a:r>
            <a:r>
              <a:rPr lang="hr-HR" dirty="0" err="1"/>
              <a:t>sentences</a:t>
            </a:r>
            <a:r>
              <a:rPr lang="hr-HR" dirty="0"/>
              <a:t> </a:t>
            </a:r>
            <a:r>
              <a:rPr lang="hr-HR" dirty="0" err="1"/>
              <a:t>in</a:t>
            </a:r>
            <a:r>
              <a:rPr lang="hr-HR" dirty="0"/>
              <a:t> </a:t>
            </a:r>
            <a:r>
              <a:rPr lang="hr-HR" dirty="0" err="1"/>
              <a:t>the</a:t>
            </a:r>
            <a:r>
              <a:rPr lang="hr-HR" dirty="0"/>
              <a:t> </a:t>
            </a:r>
            <a:r>
              <a:rPr lang="hr-HR" dirty="0" err="1"/>
              <a:t>essay</a:t>
            </a:r>
            <a:r>
              <a:rPr lang="hr-HR" dirty="0"/>
              <a:t> </a:t>
            </a:r>
            <a:r>
              <a:rPr lang="hr-HR" dirty="0" err="1"/>
              <a:t>belong</a:t>
            </a:r>
            <a:r>
              <a:rPr lang="hr-HR" dirty="0"/>
              <a:t> to </a:t>
            </a:r>
            <a:r>
              <a:rPr lang="hr-HR" dirty="0" err="1"/>
              <a:t>which</a:t>
            </a:r>
            <a:r>
              <a:rPr lang="hr-HR" dirty="0"/>
              <a:t> </a:t>
            </a:r>
            <a:r>
              <a:rPr lang="hr-HR" dirty="0" err="1"/>
              <a:t>part</a:t>
            </a:r>
            <a:r>
              <a:rPr lang="hr-HR" dirty="0"/>
              <a:t> </a:t>
            </a:r>
            <a:r>
              <a:rPr lang="hr-HR" dirty="0" err="1"/>
              <a:t>of</a:t>
            </a:r>
            <a:r>
              <a:rPr lang="hr-HR" dirty="0"/>
              <a:t> </a:t>
            </a:r>
            <a:r>
              <a:rPr lang="hr-HR" dirty="0" err="1"/>
              <a:t>the</a:t>
            </a:r>
            <a:r>
              <a:rPr lang="hr-HR" dirty="0"/>
              <a:t> </a:t>
            </a:r>
            <a:r>
              <a:rPr lang="hr-HR" dirty="0" err="1"/>
              <a:t>structure</a:t>
            </a:r>
            <a:r>
              <a:rPr lang="hr-HR" dirty="0"/>
              <a:t> </a:t>
            </a:r>
            <a:r>
              <a:rPr lang="hr-HR" dirty="0" err="1"/>
              <a:t>and</a:t>
            </a:r>
            <a:r>
              <a:rPr lang="hr-HR" dirty="0"/>
              <a:t> how </a:t>
            </a:r>
            <a:r>
              <a:rPr lang="hr-HR" dirty="0" err="1"/>
              <a:t>they</a:t>
            </a:r>
            <a:r>
              <a:rPr lang="hr-HR" dirty="0"/>
              <a:t> </a:t>
            </a:r>
            <a:r>
              <a:rPr lang="hr-HR" dirty="0" err="1"/>
              <a:t>contribute</a:t>
            </a:r>
            <a:r>
              <a:rPr lang="hr-HR" dirty="0"/>
              <a:t> to </a:t>
            </a:r>
            <a:r>
              <a:rPr lang="hr-HR" dirty="0" err="1"/>
              <a:t>the</a:t>
            </a:r>
            <a:r>
              <a:rPr lang="hr-HR" dirty="0"/>
              <a:t> </a:t>
            </a:r>
            <a:r>
              <a:rPr lang="hr-HR" dirty="0" err="1"/>
              <a:t>overal</a:t>
            </a:r>
            <a:r>
              <a:rPr lang="hr-HR" dirty="0"/>
              <a:t> </a:t>
            </a:r>
            <a:r>
              <a:rPr lang="hr-HR" dirty="0" err="1"/>
              <a:t>structure</a:t>
            </a:r>
            <a:r>
              <a:rPr lang="hr-HR" dirty="0"/>
              <a:t>. Make </a:t>
            </a:r>
            <a:r>
              <a:rPr lang="hr-HR" dirty="0" err="1"/>
              <a:t>clear</a:t>
            </a:r>
            <a:r>
              <a:rPr lang="hr-HR" dirty="0"/>
              <a:t> </a:t>
            </a:r>
            <a:r>
              <a:rPr lang="hr-HR" dirty="0" err="1"/>
              <a:t>that</a:t>
            </a:r>
            <a:r>
              <a:rPr lang="hr-HR" dirty="0"/>
              <a:t> 2 </a:t>
            </a:r>
            <a:r>
              <a:rPr lang="hr-HR" dirty="0" err="1"/>
              <a:t>arguments</a:t>
            </a:r>
            <a:r>
              <a:rPr lang="hr-HR" dirty="0"/>
              <a:t> per </a:t>
            </a:r>
            <a:r>
              <a:rPr lang="hr-HR" dirty="0" err="1"/>
              <a:t>paragraph</a:t>
            </a:r>
            <a:r>
              <a:rPr lang="hr-HR" dirty="0"/>
              <a:t> are </a:t>
            </a:r>
            <a:r>
              <a:rPr lang="hr-HR" dirty="0" err="1"/>
              <a:t>obligatory</a:t>
            </a:r>
            <a:r>
              <a:rPr lang="hr-HR" dirty="0"/>
              <a:t> </a:t>
            </a:r>
            <a:r>
              <a:rPr lang="hr-HR" dirty="0" err="1"/>
              <a:t>and</a:t>
            </a:r>
            <a:r>
              <a:rPr lang="hr-HR" dirty="0"/>
              <a:t> </a:t>
            </a:r>
            <a:r>
              <a:rPr lang="hr-HR" dirty="0" err="1"/>
              <a:t>the</a:t>
            </a:r>
            <a:r>
              <a:rPr lang="hr-HR" dirty="0"/>
              <a:t> </a:t>
            </a:r>
            <a:r>
              <a:rPr lang="hr-HR" dirty="0" err="1"/>
              <a:t>third</a:t>
            </a:r>
            <a:r>
              <a:rPr lang="hr-HR" dirty="0"/>
              <a:t> </a:t>
            </a:r>
            <a:r>
              <a:rPr lang="hr-HR" dirty="0" err="1"/>
              <a:t>is</a:t>
            </a:r>
            <a:r>
              <a:rPr lang="hr-HR" dirty="0"/>
              <a:t> </a:t>
            </a:r>
            <a:r>
              <a:rPr lang="hr-HR" dirty="0" err="1"/>
              <a:t>optional</a:t>
            </a:r>
            <a:r>
              <a:rPr lang="hr-HR" dirty="0"/>
              <a:t>, </a:t>
            </a:r>
            <a:r>
              <a:rPr lang="hr-HR" dirty="0" err="1"/>
              <a:t>warn</a:t>
            </a:r>
            <a:r>
              <a:rPr lang="hr-HR" dirty="0"/>
              <a:t> </a:t>
            </a:r>
            <a:r>
              <a:rPr lang="hr-HR" dirty="0" err="1"/>
              <a:t>them</a:t>
            </a:r>
            <a:r>
              <a:rPr lang="hr-HR" dirty="0"/>
              <a:t> </a:t>
            </a:r>
            <a:r>
              <a:rPr lang="hr-HR" dirty="0" err="1"/>
              <a:t>that</a:t>
            </a:r>
            <a:r>
              <a:rPr lang="hr-HR" dirty="0"/>
              <a:t> </a:t>
            </a:r>
            <a:r>
              <a:rPr lang="hr-HR" dirty="0" err="1"/>
              <a:t>writing</a:t>
            </a:r>
            <a:r>
              <a:rPr lang="hr-HR" dirty="0"/>
              <a:t> </a:t>
            </a:r>
            <a:r>
              <a:rPr lang="hr-HR" dirty="0" err="1"/>
              <a:t>too</a:t>
            </a:r>
            <a:r>
              <a:rPr lang="hr-HR" dirty="0"/>
              <a:t> </a:t>
            </a:r>
            <a:r>
              <a:rPr lang="hr-HR" dirty="0" err="1"/>
              <a:t>much</a:t>
            </a:r>
            <a:r>
              <a:rPr lang="hr-HR" dirty="0"/>
              <a:t> </a:t>
            </a:r>
            <a:r>
              <a:rPr lang="hr-HR" dirty="0" err="1"/>
              <a:t>may</a:t>
            </a:r>
            <a:r>
              <a:rPr lang="hr-HR" dirty="0"/>
              <a:t> </a:t>
            </a:r>
            <a:r>
              <a:rPr lang="hr-HR" dirty="0" err="1"/>
              <a:t>lead</a:t>
            </a:r>
            <a:r>
              <a:rPr lang="hr-HR" dirty="0"/>
              <a:t> to </a:t>
            </a:r>
            <a:r>
              <a:rPr lang="hr-HR" dirty="0" err="1"/>
              <a:t>loss</a:t>
            </a:r>
            <a:r>
              <a:rPr lang="hr-HR" dirty="0"/>
              <a:t> </a:t>
            </a:r>
            <a:r>
              <a:rPr lang="hr-HR" dirty="0" err="1"/>
              <a:t>of</a:t>
            </a:r>
            <a:r>
              <a:rPr lang="hr-HR" dirty="0"/>
              <a:t> </a:t>
            </a:r>
            <a:r>
              <a:rPr lang="hr-HR" dirty="0" err="1"/>
              <a:t>coherence</a:t>
            </a:r>
            <a:r>
              <a:rPr lang="hr-HR" dirty="0"/>
              <a:t> </a:t>
            </a:r>
            <a:r>
              <a:rPr lang="hr-HR" dirty="0" err="1"/>
              <a:t>if</a:t>
            </a:r>
            <a:r>
              <a:rPr lang="hr-HR" dirty="0"/>
              <a:t> </a:t>
            </a:r>
            <a:r>
              <a:rPr lang="hr-HR" dirty="0" err="1"/>
              <a:t>not</a:t>
            </a:r>
            <a:r>
              <a:rPr lang="hr-HR" dirty="0"/>
              <a:t> </a:t>
            </a:r>
            <a:r>
              <a:rPr lang="hr-HR" dirty="0" err="1"/>
              <a:t>done</a:t>
            </a:r>
            <a:r>
              <a:rPr lang="hr-HR" dirty="0"/>
              <a:t> </a:t>
            </a:r>
            <a:r>
              <a:rPr lang="hr-HR" dirty="0" err="1"/>
              <a:t>properly</a:t>
            </a:r>
            <a:r>
              <a:rPr lang="hr-HR" dirty="0"/>
              <a:t>, but </a:t>
            </a:r>
            <a:r>
              <a:rPr lang="hr-HR" dirty="0" err="1"/>
              <a:t>that</a:t>
            </a:r>
            <a:r>
              <a:rPr lang="hr-HR" dirty="0"/>
              <a:t> </a:t>
            </a:r>
            <a:r>
              <a:rPr lang="hr-HR" dirty="0" err="1"/>
              <a:t>there</a:t>
            </a:r>
            <a:r>
              <a:rPr lang="hr-HR" dirty="0"/>
              <a:t> </a:t>
            </a:r>
            <a:r>
              <a:rPr lang="hr-HR" dirty="0" err="1"/>
              <a:t>is</a:t>
            </a:r>
            <a:r>
              <a:rPr lang="hr-HR" dirty="0"/>
              <a:t> no </a:t>
            </a:r>
            <a:r>
              <a:rPr lang="hr-HR" dirty="0" err="1"/>
              <a:t>penalty</a:t>
            </a:r>
            <a:r>
              <a:rPr lang="hr-HR" dirty="0"/>
              <a:t> for </a:t>
            </a:r>
            <a:r>
              <a:rPr lang="hr-HR" dirty="0" err="1"/>
              <a:t>exceeding</a:t>
            </a:r>
            <a:r>
              <a:rPr lang="hr-HR" dirty="0"/>
              <a:t> </a:t>
            </a:r>
            <a:r>
              <a:rPr lang="hr-HR" dirty="0" err="1"/>
              <a:t>the</a:t>
            </a:r>
            <a:r>
              <a:rPr lang="hr-HR" dirty="0"/>
              <a:t> </a:t>
            </a:r>
            <a:r>
              <a:rPr lang="hr-HR" err="1"/>
              <a:t>number</a:t>
            </a:r>
            <a:r>
              <a:rPr lang="hr-HR"/>
              <a:t> of words. 250 </a:t>
            </a:r>
            <a:r>
              <a:rPr lang="hr-HR" dirty="0" err="1"/>
              <a:t>words</a:t>
            </a:r>
            <a:r>
              <a:rPr lang="hr-HR" dirty="0"/>
              <a:t> </a:t>
            </a:r>
            <a:r>
              <a:rPr lang="hr-HR" dirty="0" err="1"/>
              <a:t>is</a:t>
            </a:r>
            <a:r>
              <a:rPr lang="hr-HR" dirty="0"/>
              <a:t> </a:t>
            </a:r>
            <a:r>
              <a:rPr lang="hr-HR" dirty="0" err="1"/>
              <a:t>the</a:t>
            </a:r>
            <a:r>
              <a:rPr lang="hr-HR" dirty="0"/>
              <a:t> word limit </a:t>
            </a:r>
            <a:r>
              <a:rPr lang="hr-HR" dirty="0" err="1"/>
              <a:t>that</a:t>
            </a:r>
            <a:r>
              <a:rPr lang="hr-HR" dirty="0"/>
              <a:t> </a:t>
            </a:r>
            <a:r>
              <a:rPr lang="hr-HR" dirty="0" err="1"/>
              <a:t>should</a:t>
            </a:r>
            <a:r>
              <a:rPr lang="hr-HR" dirty="0"/>
              <a:t> </a:t>
            </a:r>
            <a:r>
              <a:rPr lang="hr-HR" dirty="0" err="1"/>
              <a:t>not</a:t>
            </a:r>
            <a:r>
              <a:rPr lang="hr-HR" dirty="0"/>
              <a:t> </a:t>
            </a:r>
            <a:r>
              <a:rPr lang="hr-HR" dirty="0" err="1"/>
              <a:t>be</a:t>
            </a:r>
            <a:r>
              <a:rPr lang="hr-HR" dirty="0"/>
              <a:t> </a:t>
            </a:r>
            <a:r>
              <a:rPr lang="hr-HR" dirty="0" err="1"/>
              <a:t>exceeded</a:t>
            </a:r>
            <a:r>
              <a:rPr lang="hr-HR" dirty="0"/>
              <a:t> </a:t>
            </a:r>
            <a:r>
              <a:rPr lang="hr-HR" dirty="0" err="1"/>
              <a:t>by</a:t>
            </a:r>
            <a:r>
              <a:rPr lang="hr-HR" dirty="0"/>
              <a:t> </a:t>
            </a:r>
            <a:r>
              <a:rPr lang="hr-HR" dirty="0" err="1"/>
              <a:t>too</a:t>
            </a:r>
            <a:r>
              <a:rPr lang="hr-HR" dirty="0"/>
              <a:t> </a:t>
            </a:r>
            <a:r>
              <a:rPr lang="hr-HR" dirty="0" err="1"/>
              <a:t>many</a:t>
            </a:r>
            <a:r>
              <a:rPr lang="hr-HR" dirty="0"/>
              <a:t> </a:t>
            </a:r>
            <a:r>
              <a:rPr lang="hr-HR" dirty="0" err="1"/>
              <a:t>words</a:t>
            </a:r>
            <a:r>
              <a:rPr lang="hr-HR" dirty="0"/>
              <a:t> (I </a:t>
            </a:r>
            <a:r>
              <a:rPr lang="hr-HR" dirty="0" err="1"/>
              <a:t>usually</a:t>
            </a:r>
            <a:r>
              <a:rPr lang="hr-HR" dirty="0"/>
              <a:t> </a:t>
            </a:r>
            <a:r>
              <a:rPr lang="hr-HR" dirty="0" err="1"/>
              <a:t>tell</a:t>
            </a:r>
            <a:r>
              <a:rPr lang="hr-HR" dirty="0"/>
              <a:t> </a:t>
            </a:r>
            <a:r>
              <a:rPr lang="hr-HR" dirty="0" err="1"/>
              <a:t>my</a:t>
            </a:r>
            <a:r>
              <a:rPr lang="hr-HR" dirty="0"/>
              <a:t> </a:t>
            </a:r>
            <a:r>
              <a:rPr lang="hr-HR" dirty="0" err="1"/>
              <a:t>students</a:t>
            </a:r>
            <a:r>
              <a:rPr lang="hr-HR" dirty="0"/>
              <a:t> </a:t>
            </a:r>
            <a:r>
              <a:rPr lang="hr-HR" dirty="0" err="1"/>
              <a:t>that</a:t>
            </a:r>
            <a:r>
              <a:rPr lang="hr-HR" dirty="0"/>
              <a:t> 400 </a:t>
            </a:r>
            <a:r>
              <a:rPr lang="hr-HR" dirty="0" err="1"/>
              <a:t>words</a:t>
            </a:r>
            <a:r>
              <a:rPr lang="hr-HR" dirty="0"/>
              <a:t> </a:t>
            </a:r>
            <a:r>
              <a:rPr lang="hr-HR" dirty="0" err="1"/>
              <a:t>is</a:t>
            </a:r>
            <a:r>
              <a:rPr lang="hr-HR" dirty="0"/>
              <a:t> ok </a:t>
            </a:r>
            <a:r>
              <a:rPr lang="hr-HR" dirty="0" err="1"/>
              <a:t>and</a:t>
            </a:r>
            <a:r>
              <a:rPr lang="hr-HR" dirty="0"/>
              <a:t> </a:t>
            </a:r>
            <a:r>
              <a:rPr lang="hr-HR" dirty="0" err="1"/>
              <a:t>will</a:t>
            </a:r>
            <a:r>
              <a:rPr lang="hr-HR" dirty="0"/>
              <a:t> </a:t>
            </a:r>
            <a:r>
              <a:rPr lang="hr-HR" dirty="0" err="1"/>
              <a:t>not</a:t>
            </a:r>
            <a:r>
              <a:rPr lang="hr-HR" dirty="0"/>
              <a:t> </a:t>
            </a:r>
            <a:r>
              <a:rPr lang="hr-HR" dirty="0" err="1"/>
              <a:t>be</a:t>
            </a:r>
            <a:r>
              <a:rPr lang="hr-HR" dirty="0"/>
              <a:t> </a:t>
            </a:r>
            <a:r>
              <a:rPr lang="hr-HR" dirty="0" err="1"/>
              <a:t>penalised</a:t>
            </a:r>
            <a:r>
              <a:rPr lang="hr-HR" dirty="0"/>
              <a:t> but 1500 </a:t>
            </a:r>
            <a:r>
              <a:rPr lang="hr-HR" dirty="0" err="1"/>
              <a:t>is</a:t>
            </a:r>
            <a:r>
              <a:rPr lang="hr-HR" dirty="0"/>
              <a:t> </a:t>
            </a:r>
            <a:r>
              <a:rPr lang="hr-HR" dirty="0" err="1"/>
              <a:t>definitely</a:t>
            </a:r>
            <a:r>
              <a:rPr lang="hr-HR" dirty="0"/>
              <a:t> </a:t>
            </a:r>
            <a:r>
              <a:rPr lang="hr-HR" dirty="0" err="1"/>
              <a:t>too</a:t>
            </a:r>
            <a:r>
              <a:rPr lang="hr-HR" dirty="0"/>
              <a:t> </a:t>
            </a:r>
            <a:r>
              <a:rPr lang="hr-HR" dirty="0" err="1"/>
              <a:t>much</a:t>
            </a:r>
            <a:r>
              <a:rPr lang="hr-HR" dirty="0"/>
              <a:t> to </a:t>
            </a:r>
            <a:r>
              <a:rPr lang="hr-HR" dirty="0" err="1"/>
              <a:t>stay</a:t>
            </a:r>
            <a:r>
              <a:rPr lang="hr-HR" dirty="0"/>
              <a:t> </a:t>
            </a:r>
            <a:r>
              <a:rPr lang="hr-HR" dirty="0" err="1"/>
              <a:t>coherent</a:t>
            </a:r>
            <a:r>
              <a:rPr lang="hr-HR" dirty="0"/>
              <a:t>. </a:t>
            </a:r>
            <a:endParaRPr lang="en-GB"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8</a:t>
            </a:fld>
            <a:endParaRPr lang="de-DE"/>
          </a:p>
        </p:txBody>
      </p:sp>
    </p:spTree>
    <p:extLst>
      <p:ext uri="{BB962C8B-B14F-4D97-AF65-F5344CB8AC3E}">
        <p14:creationId xmlns:p14="http://schemas.microsoft.com/office/powerpoint/2010/main" val="1098052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Use </a:t>
            </a:r>
            <a:r>
              <a:rPr lang="hr-HR" dirty="0" err="1"/>
              <a:t>this</a:t>
            </a:r>
            <a:r>
              <a:rPr lang="hr-HR" dirty="0"/>
              <a:t> </a:t>
            </a:r>
            <a:r>
              <a:rPr lang="hr-HR" dirty="0" err="1"/>
              <a:t>essay</a:t>
            </a:r>
            <a:r>
              <a:rPr lang="hr-HR" dirty="0"/>
              <a:t> to </a:t>
            </a:r>
            <a:r>
              <a:rPr lang="hr-HR" dirty="0" err="1"/>
              <a:t>check</a:t>
            </a:r>
            <a:r>
              <a:rPr lang="hr-HR" dirty="0"/>
              <a:t> </a:t>
            </a:r>
            <a:r>
              <a:rPr lang="hr-HR" dirty="0" err="1"/>
              <a:t>the</a:t>
            </a:r>
            <a:r>
              <a:rPr lang="hr-HR" dirty="0"/>
              <a:t> </a:t>
            </a:r>
            <a:r>
              <a:rPr lang="hr-HR" dirty="0" err="1"/>
              <a:t>order</a:t>
            </a:r>
            <a:r>
              <a:rPr lang="hr-HR" dirty="0"/>
              <a:t> </a:t>
            </a:r>
            <a:r>
              <a:rPr lang="hr-HR" dirty="0" err="1"/>
              <a:t>of</a:t>
            </a:r>
            <a:r>
              <a:rPr lang="hr-HR" dirty="0"/>
              <a:t> </a:t>
            </a:r>
            <a:r>
              <a:rPr lang="hr-HR" dirty="0" err="1"/>
              <a:t>the</a:t>
            </a:r>
            <a:r>
              <a:rPr lang="hr-HR" dirty="0"/>
              <a:t> </a:t>
            </a:r>
            <a:r>
              <a:rPr lang="hr-HR" dirty="0" err="1"/>
              <a:t>sentences</a:t>
            </a:r>
            <a:r>
              <a:rPr lang="hr-HR" dirty="0"/>
              <a:t> </a:t>
            </a:r>
            <a:r>
              <a:rPr lang="hr-HR" dirty="0" err="1"/>
              <a:t>from</a:t>
            </a:r>
            <a:r>
              <a:rPr lang="hr-HR" dirty="0"/>
              <a:t> </a:t>
            </a:r>
            <a:r>
              <a:rPr lang="hr-HR" dirty="0" err="1"/>
              <a:t>the</a:t>
            </a:r>
            <a:r>
              <a:rPr lang="hr-HR" dirty="0"/>
              <a:t> </a:t>
            </a:r>
            <a:r>
              <a:rPr lang="hr-HR" dirty="0" err="1"/>
              <a:t>previous</a:t>
            </a:r>
            <a:r>
              <a:rPr lang="hr-HR" dirty="0"/>
              <a:t> </a:t>
            </a:r>
            <a:r>
              <a:rPr lang="hr-HR" dirty="0" err="1"/>
              <a:t>pair</a:t>
            </a:r>
            <a:r>
              <a:rPr lang="hr-HR" dirty="0"/>
              <a:t>/</a:t>
            </a:r>
            <a:r>
              <a:rPr lang="hr-HR" dirty="0" err="1"/>
              <a:t>group</a:t>
            </a:r>
            <a:r>
              <a:rPr lang="hr-HR" dirty="0"/>
              <a:t> </a:t>
            </a:r>
            <a:r>
              <a:rPr lang="hr-HR" dirty="0" err="1"/>
              <a:t>work</a:t>
            </a:r>
            <a:r>
              <a:rPr lang="hr-HR" dirty="0"/>
              <a:t> </a:t>
            </a:r>
            <a:r>
              <a:rPr lang="hr-HR" dirty="0" err="1"/>
              <a:t>activity</a:t>
            </a:r>
            <a:r>
              <a:rPr lang="hr-HR" dirty="0"/>
              <a:t> </a:t>
            </a:r>
            <a:r>
              <a:rPr lang="hr-HR" dirty="0" err="1"/>
              <a:t>or</a:t>
            </a:r>
            <a:r>
              <a:rPr lang="hr-HR" dirty="0"/>
              <a:t> use a </a:t>
            </a:r>
            <a:r>
              <a:rPr lang="hr-HR" dirty="0" err="1"/>
              <a:t>printed</a:t>
            </a:r>
            <a:r>
              <a:rPr lang="hr-HR" dirty="0"/>
              <a:t> </a:t>
            </a:r>
            <a:r>
              <a:rPr lang="hr-HR" dirty="0" err="1"/>
              <a:t>version</a:t>
            </a:r>
            <a:r>
              <a:rPr lang="hr-HR" dirty="0"/>
              <a:t> </a:t>
            </a:r>
            <a:r>
              <a:rPr lang="hr-HR" dirty="0" err="1"/>
              <a:t>from</a:t>
            </a:r>
            <a:r>
              <a:rPr lang="hr-HR" dirty="0"/>
              <a:t> </a:t>
            </a:r>
            <a:r>
              <a:rPr lang="hr-HR" dirty="0" err="1"/>
              <a:t>the</a:t>
            </a:r>
            <a:r>
              <a:rPr lang="hr-HR" dirty="0"/>
              <a:t> </a:t>
            </a:r>
            <a:r>
              <a:rPr lang="hr-HR" dirty="0" err="1"/>
              <a:t>worksheet</a:t>
            </a:r>
            <a:r>
              <a:rPr lang="hr-HR" dirty="0"/>
              <a:t> </a:t>
            </a:r>
            <a:r>
              <a:rPr lang="hr-HR" dirty="0" err="1"/>
              <a:t>accompanying</a:t>
            </a:r>
            <a:r>
              <a:rPr lang="hr-HR" dirty="0"/>
              <a:t> </a:t>
            </a:r>
            <a:r>
              <a:rPr lang="hr-HR" dirty="0" err="1"/>
              <a:t>this</a:t>
            </a:r>
            <a:r>
              <a:rPr lang="hr-HR" dirty="0"/>
              <a:t> </a:t>
            </a:r>
            <a:r>
              <a:rPr lang="hr-HR" dirty="0" err="1"/>
              <a:t>ppt</a:t>
            </a:r>
            <a:r>
              <a:rPr lang="hr-HR" dirty="0"/>
              <a:t>.</a:t>
            </a:r>
            <a:endParaRPr lang="en-GB"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9</a:t>
            </a:fld>
            <a:endParaRPr lang="de-DE"/>
          </a:p>
        </p:txBody>
      </p:sp>
    </p:spTree>
    <p:extLst>
      <p:ext uri="{BB962C8B-B14F-4D97-AF65-F5344CB8AC3E}">
        <p14:creationId xmlns:p14="http://schemas.microsoft.com/office/powerpoint/2010/main" val="4023522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err="1"/>
              <a:t>Highlight</a:t>
            </a:r>
            <a:r>
              <a:rPr lang="hr-HR" dirty="0"/>
              <a:t> </a:t>
            </a:r>
            <a:r>
              <a:rPr lang="hr-HR" dirty="0" err="1"/>
              <a:t>the</a:t>
            </a:r>
            <a:r>
              <a:rPr lang="hr-HR" dirty="0"/>
              <a:t> </a:t>
            </a:r>
            <a:r>
              <a:rPr lang="hr-HR" dirty="0" err="1"/>
              <a:t>function</a:t>
            </a:r>
            <a:r>
              <a:rPr lang="hr-HR" dirty="0"/>
              <a:t> </a:t>
            </a:r>
            <a:r>
              <a:rPr lang="hr-HR" dirty="0" err="1"/>
              <a:t>of</a:t>
            </a:r>
            <a:r>
              <a:rPr lang="hr-HR" dirty="0"/>
              <a:t> </a:t>
            </a:r>
            <a:r>
              <a:rPr lang="hr-HR" dirty="0" err="1"/>
              <a:t>linking</a:t>
            </a:r>
            <a:r>
              <a:rPr lang="hr-HR" dirty="0"/>
              <a:t> </a:t>
            </a:r>
            <a:r>
              <a:rPr lang="hr-HR" dirty="0" err="1"/>
              <a:t>words</a:t>
            </a:r>
            <a:r>
              <a:rPr lang="hr-HR" dirty="0"/>
              <a:t> </a:t>
            </a:r>
            <a:r>
              <a:rPr lang="hr-HR" dirty="0" err="1"/>
              <a:t>and</a:t>
            </a:r>
            <a:r>
              <a:rPr lang="hr-HR" dirty="0"/>
              <a:t> </a:t>
            </a:r>
            <a:r>
              <a:rPr lang="hr-HR" dirty="0" err="1"/>
              <a:t>phrases</a:t>
            </a:r>
            <a:r>
              <a:rPr lang="hr-HR" dirty="0"/>
              <a:t>, talk </a:t>
            </a:r>
            <a:r>
              <a:rPr lang="hr-HR" dirty="0" err="1"/>
              <a:t>about</a:t>
            </a:r>
            <a:r>
              <a:rPr lang="hr-HR" dirty="0"/>
              <a:t> </a:t>
            </a:r>
            <a:r>
              <a:rPr lang="hr-HR" dirty="0" err="1"/>
              <a:t>their</a:t>
            </a:r>
            <a:r>
              <a:rPr lang="hr-HR" dirty="0"/>
              <a:t> </a:t>
            </a:r>
            <a:r>
              <a:rPr lang="hr-HR" dirty="0" err="1"/>
              <a:t>contribution</a:t>
            </a:r>
            <a:r>
              <a:rPr lang="hr-HR" dirty="0"/>
              <a:t> to </a:t>
            </a:r>
            <a:r>
              <a:rPr lang="hr-HR" dirty="0" err="1"/>
              <a:t>the</a:t>
            </a:r>
            <a:r>
              <a:rPr lang="hr-HR" dirty="0"/>
              <a:t> </a:t>
            </a:r>
            <a:r>
              <a:rPr lang="hr-HR" dirty="0" err="1"/>
              <a:t>coherence</a:t>
            </a:r>
            <a:r>
              <a:rPr lang="hr-HR" dirty="0"/>
              <a:t> </a:t>
            </a:r>
            <a:r>
              <a:rPr lang="hr-HR" dirty="0" err="1"/>
              <a:t>and</a:t>
            </a:r>
            <a:r>
              <a:rPr lang="hr-HR" dirty="0"/>
              <a:t> </a:t>
            </a:r>
            <a:r>
              <a:rPr lang="hr-HR" dirty="0" err="1"/>
              <a:t>the</a:t>
            </a:r>
            <a:r>
              <a:rPr lang="hr-HR" dirty="0"/>
              <a:t> </a:t>
            </a:r>
            <a:r>
              <a:rPr lang="hr-HR" dirty="0" err="1"/>
              <a:t>cohesion</a:t>
            </a:r>
            <a:r>
              <a:rPr lang="hr-HR" dirty="0"/>
              <a:t> </a:t>
            </a:r>
            <a:r>
              <a:rPr lang="hr-HR" dirty="0" err="1"/>
              <a:t>of</a:t>
            </a:r>
            <a:r>
              <a:rPr lang="hr-HR" dirty="0"/>
              <a:t> </a:t>
            </a:r>
            <a:r>
              <a:rPr lang="hr-HR" dirty="0" err="1"/>
              <a:t>the</a:t>
            </a:r>
            <a:r>
              <a:rPr lang="hr-HR" dirty="0"/>
              <a:t> </a:t>
            </a:r>
            <a:r>
              <a:rPr lang="hr-HR" dirty="0" err="1"/>
              <a:t>essay</a:t>
            </a:r>
            <a:r>
              <a:rPr lang="hr-HR" dirty="0"/>
              <a:t>. </a:t>
            </a:r>
            <a:endParaRPr lang="en-GB" dirty="0"/>
          </a:p>
        </p:txBody>
      </p:sp>
      <p:sp>
        <p:nvSpPr>
          <p:cNvPr id="4" name="Rezervirano mjesto broja slajda 3"/>
          <p:cNvSpPr>
            <a:spLocks noGrp="1"/>
          </p:cNvSpPr>
          <p:nvPr>
            <p:ph type="sldNum" sz="quarter" idx="5"/>
          </p:nvPr>
        </p:nvSpPr>
        <p:spPr/>
        <p:txBody>
          <a:bodyPr/>
          <a:lstStyle/>
          <a:p>
            <a:fld id="{33E3747A-6696-4D11-930E-61206C06CD64}" type="slidenum">
              <a:rPr lang="de-DE" smtClean="0"/>
              <a:t>10</a:t>
            </a:fld>
            <a:endParaRPr lang="de-DE"/>
          </a:p>
        </p:txBody>
      </p:sp>
    </p:spTree>
    <p:extLst>
      <p:ext uri="{BB962C8B-B14F-4D97-AF65-F5344CB8AC3E}">
        <p14:creationId xmlns:p14="http://schemas.microsoft.com/office/powerpoint/2010/main" val="2110639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Ref idx="1003">
        <a:schemeClr val="bg1"/>
      </p:bgRef>
    </p:bg>
    <p:spTree>
      <p:nvGrpSpPr>
        <p:cNvPr id="1" name=""/>
        <p:cNvGrpSpPr/>
        <p:nvPr/>
      </p:nvGrpSpPr>
      <p:grpSpPr>
        <a:xfrm>
          <a:off x="0" y="0"/>
          <a:ext cx="0" cy="0"/>
          <a:chOff x="0" y="0"/>
          <a:chExt cx="0" cy="0"/>
        </a:xfrm>
      </p:grpSpPr>
      <p:sp>
        <p:nvSpPr>
          <p:cNvPr id="12" name="Pravokutnik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Zaobljeni pravokutnik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Podnaslov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r-HR"/>
              <a:t>Kliknite da biste uredili stil podnaslova matrice</a:t>
            </a:r>
            <a:endParaRPr kumimoji="0" lang="en-US"/>
          </a:p>
        </p:txBody>
      </p:sp>
      <p:sp>
        <p:nvSpPr>
          <p:cNvPr id="28" name="Rezervirano mjesto datuma 27"/>
          <p:cNvSpPr>
            <a:spLocks noGrp="1"/>
          </p:cNvSpPr>
          <p:nvPr>
            <p:ph type="dt" sz="half" idx="10"/>
          </p:nvPr>
        </p:nvSpPr>
        <p:spPr/>
        <p:txBody>
          <a:bodyPr/>
          <a:lstStyle/>
          <a:p>
            <a:fld id="{0FBD88FB-C9EC-4249-A261-A4B432760D7D}" type="datetimeFigureOut">
              <a:rPr lang="hr-HR" smtClean="0"/>
              <a:t>23.11.2024.</a:t>
            </a:fld>
            <a:endParaRPr lang="hr-HR"/>
          </a:p>
        </p:txBody>
      </p:sp>
      <p:sp>
        <p:nvSpPr>
          <p:cNvPr id="17" name="Rezervirano mjesto podnožja 16"/>
          <p:cNvSpPr>
            <a:spLocks noGrp="1"/>
          </p:cNvSpPr>
          <p:nvPr>
            <p:ph type="ftr" sz="quarter" idx="11"/>
          </p:nvPr>
        </p:nvSpPr>
        <p:spPr/>
        <p:txBody>
          <a:bodyPr/>
          <a:lstStyle/>
          <a:p>
            <a:endParaRPr lang="hr-HR"/>
          </a:p>
        </p:txBody>
      </p:sp>
      <p:sp>
        <p:nvSpPr>
          <p:cNvPr id="29" name="Rezervirano mjesto broja slajda 28"/>
          <p:cNvSpPr>
            <a:spLocks noGrp="1"/>
          </p:cNvSpPr>
          <p:nvPr>
            <p:ph type="sldNum" sz="quarter" idx="12"/>
          </p:nvPr>
        </p:nvSpPr>
        <p:spPr/>
        <p:txBody>
          <a:bodyPr lIns="0" tIns="0" rIns="0" bIns="0">
            <a:noAutofit/>
          </a:bodyPr>
          <a:lstStyle>
            <a:lvl1pPr>
              <a:defRPr sz="1400">
                <a:solidFill>
                  <a:srgbClr val="FFFFFF"/>
                </a:solidFill>
              </a:defRPr>
            </a:lvl1pPr>
          </a:lstStyle>
          <a:p>
            <a:fld id="{EC39D3D1-6FB9-4308-8DD0-C6A449E8FDF8}" type="slidenum">
              <a:rPr lang="hr-HR" smtClean="0"/>
              <a:t>‹#›</a:t>
            </a:fld>
            <a:endParaRPr lang="hr-HR"/>
          </a:p>
        </p:txBody>
      </p:sp>
      <p:sp>
        <p:nvSpPr>
          <p:cNvPr id="7" name="Pravokutnik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avokutnik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avokutnik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Naslov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hr-HR"/>
              <a:t>Kliknite da biste uredili stil naslova matrice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Kliknite da biste uredili stil naslova matrice</a:t>
            </a:r>
            <a:endParaRPr kumimoji="0" lang="en-US"/>
          </a:p>
        </p:txBody>
      </p:sp>
      <p:sp>
        <p:nvSpPr>
          <p:cNvPr id="3" name="Rezervirano mjesto okomitog teksta 2"/>
          <p:cNvSpPr>
            <a:spLocks noGrp="1"/>
          </p:cNvSpPr>
          <p:nvPr>
            <p:ph type="body" orient="vert" idx="1"/>
          </p:nvPr>
        </p:nvSpPr>
        <p:spPr/>
        <p:txBody>
          <a:bodyPr vert="eaVer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0FBD88FB-C9EC-4249-A261-A4B432760D7D}" type="datetimeFigureOut">
              <a:rPr lang="hr-HR" smtClean="0"/>
              <a:t>23.11.2024.</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C39D3D1-6FB9-4308-8DD0-C6A449E8FDF8}"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41"/>
            <a:ext cx="2011680" cy="5851525"/>
          </a:xfrm>
        </p:spPr>
        <p:txBody>
          <a:bodyPr vert="eaVert"/>
          <a:lstStyle/>
          <a:p>
            <a:r>
              <a:rPr kumimoji="0" lang="hr-HR"/>
              <a:t>Kliknite da biste uredili stil naslova matrice</a:t>
            </a:r>
            <a:endParaRPr kumimoji="0" lang="en-US"/>
          </a:p>
        </p:txBody>
      </p:sp>
      <p:sp>
        <p:nvSpPr>
          <p:cNvPr id="3" name="Rezervirano mjesto okomitog teksta 2"/>
          <p:cNvSpPr>
            <a:spLocks noGrp="1"/>
          </p:cNvSpPr>
          <p:nvPr>
            <p:ph type="body" orient="vert" idx="1"/>
          </p:nvPr>
        </p:nvSpPr>
        <p:spPr>
          <a:xfrm>
            <a:off x="914400" y="274640"/>
            <a:ext cx="5562600" cy="5851525"/>
          </a:xfrm>
        </p:spPr>
        <p:txBody>
          <a:bodyPr vert="eaVer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0FBD88FB-C9EC-4249-A261-A4B432760D7D}" type="datetimeFigureOut">
              <a:rPr lang="hr-HR" smtClean="0"/>
              <a:t>23.11.2024.</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C39D3D1-6FB9-4308-8DD0-C6A449E8FDF8}"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Kliknite da biste uredili stil naslova matrice</a:t>
            </a:r>
            <a:endParaRPr kumimoji="0" lang="en-US"/>
          </a:p>
        </p:txBody>
      </p:sp>
      <p:sp>
        <p:nvSpPr>
          <p:cNvPr id="4" name="Rezervirano mjesto datuma 3"/>
          <p:cNvSpPr>
            <a:spLocks noGrp="1"/>
          </p:cNvSpPr>
          <p:nvPr>
            <p:ph type="dt" sz="half" idx="10"/>
          </p:nvPr>
        </p:nvSpPr>
        <p:spPr/>
        <p:txBody>
          <a:bodyPr/>
          <a:lstStyle/>
          <a:p>
            <a:fld id="{0FBD88FB-C9EC-4249-A261-A4B432760D7D}" type="datetimeFigureOut">
              <a:rPr lang="hr-HR" smtClean="0"/>
              <a:t>23.11.2024.</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C39D3D1-6FB9-4308-8DD0-C6A449E8FDF8}" type="slidenum">
              <a:rPr lang="hr-HR" smtClean="0"/>
              <a:t>‹#›</a:t>
            </a:fld>
            <a:endParaRPr lang="hr-HR"/>
          </a:p>
        </p:txBody>
      </p:sp>
      <p:sp>
        <p:nvSpPr>
          <p:cNvPr id="8" name="Rezervirano mjesto sadržaja 7"/>
          <p:cNvSpPr>
            <a:spLocks noGrp="1"/>
          </p:cNvSpPr>
          <p:nvPr>
            <p:ph sz="quarter" idx="1"/>
          </p:nvPr>
        </p:nvSpPr>
        <p:spPr>
          <a:xfrm>
            <a:off x="914400" y="1447800"/>
            <a:ext cx="7772400" cy="4572000"/>
          </a:xfrm>
        </p:spPr>
        <p:txBody>
          <a:bodyPr vert="horz"/>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odjeljka">
    <p:bg>
      <p:bgRef idx="1003">
        <a:schemeClr val="bg1"/>
      </p:bgRef>
    </p:bg>
    <p:spTree>
      <p:nvGrpSpPr>
        <p:cNvPr id="1" name=""/>
        <p:cNvGrpSpPr/>
        <p:nvPr/>
      </p:nvGrpSpPr>
      <p:grpSpPr>
        <a:xfrm>
          <a:off x="0" y="0"/>
          <a:ext cx="0" cy="0"/>
          <a:chOff x="0" y="0"/>
          <a:chExt cx="0" cy="0"/>
        </a:xfrm>
      </p:grpSpPr>
      <p:sp>
        <p:nvSpPr>
          <p:cNvPr id="11" name="Pravokutnik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Zaobljeni pravokutnik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Naslov 1"/>
          <p:cNvSpPr>
            <a:spLocks noGrp="1"/>
          </p:cNvSpPr>
          <p:nvPr>
            <p:ph type="title"/>
          </p:nvPr>
        </p:nvSpPr>
        <p:spPr>
          <a:xfrm>
            <a:off x="722313" y="952500"/>
            <a:ext cx="7772400" cy="1362075"/>
          </a:xfrm>
        </p:spPr>
        <p:txBody>
          <a:bodyPr anchor="b" anchorCtr="0"/>
          <a:lstStyle>
            <a:lvl1pPr algn="l">
              <a:buNone/>
              <a:defRPr sz="4000" b="0" cap="none"/>
            </a:lvl1pPr>
          </a:lstStyle>
          <a:p>
            <a:r>
              <a:rPr kumimoji="0" lang="hr-HR"/>
              <a:t>Kliknite da biste uredili stil naslova matrice</a:t>
            </a:r>
            <a:endParaRPr kumimoji="0" lang="en-US"/>
          </a:p>
        </p:txBody>
      </p:sp>
      <p:sp>
        <p:nvSpPr>
          <p:cNvPr id="3" name="Rezervirano mjesto teksta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r-HR"/>
              <a:t>Kliknite da biste uredili stilove teksta matrice</a:t>
            </a:r>
          </a:p>
        </p:txBody>
      </p:sp>
      <p:sp>
        <p:nvSpPr>
          <p:cNvPr id="4" name="Rezervirano mjesto datuma 3"/>
          <p:cNvSpPr>
            <a:spLocks noGrp="1"/>
          </p:cNvSpPr>
          <p:nvPr>
            <p:ph type="dt" sz="half" idx="10"/>
          </p:nvPr>
        </p:nvSpPr>
        <p:spPr/>
        <p:txBody>
          <a:bodyPr/>
          <a:lstStyle/>
          <a:p>
            <a:fld id="{0FBD88FB-C9EC-4249-A261-A4B432760D7D}" type="datetimeFigureOut">
              <a:rPr lang="hr-HR" smtClean="0"/>
              <a:t>23.11.2024.</a:t>
            </a:fld>
            <a:endParaRPr lang="hr-HR"/>
          </a:p>
        </p:txBody>
      </p:sp>
      <p:sp>
        <p:nvSpPr>
          <p:cNvPr id="5" name="Rezervirano mjesto podnožja 4"/>
          <p:cNvSpPr>
            <a:spLocks noGrp="1"/>
          </p:cNvSpPr>
          <p:nvPr>
            <p:ph type="ftr" sz="quarter" idx="11"/>
          </p:nvPr>
        </p:nvSpPr>
        <p:spPr>
          <a:xfrm>
            <a:off x="800100" y="6172200"/>
            <a:ext cx="4000500" cy="457200"/>
          </a:xfrm>
        </p:spPr>
        <p:txBody>
          <a:bodyPr/>
          <a:lstStyle/>
          <a:p>
            <a:endParaRPr lang="hr-HR"/>
          </a:p>
        </p:txBody>
      </p:sp>
      <p:sp>
        <p:nvSpPr>
          <p:cNvPr id="7" name="Pravokutnik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avokutnik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avokutnik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Rezervirano mjesto broja slajda 5"/>
          <p:cNvSpPr>
            <a:spLocks noGrp="1"/>
          </p:cNvSpPr>
          <p:nvPr>
            <p:ph type="sldNum" sz="quarter" idx="12"/>
          </p:nvPr>
        </p:nvSpPr>
        <p:spPr>
          <a:xfrm>
            <a:off x="146304" y="6208776"/>
            <a:ext cx="457200" cy="457200"/>
          </a:xfrm>
        </p:spPr>
        <p:txBody>
          <a:bodyPr/>
          <a:lstStyle/>
          <a:p>
            <a:fld id="{EC39D3D1-6FB9-4308-8DD0-C6A449E8FDF8}" type="slidenum">
              <a:rPr lang="hr-HR" smtClean="0"/>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Kliknite da biste uredili stil naslova matrice</a:t>
            </a:r>
            <a:endParaRPr kumimoji="0" lang="en-US"/>
          </a:p>
        </p:txBody>
      </p:sp>
      <p:sp>
        <p:nvSpPr>
          <p:cNvPr id="5" name="Rezervirano mjesto datuma 4"/>
          <p:cNvSpPr>
            <a:spLocks noGrp="1"/>
          </p:cNvSpPr>
          <p:nvPr>
            <p:ph type="dt" sz="half" idx="10"/>
          </p:nvPr>
        </p:nvSpPr>
        <p:spPr/>
        <p:txBody>
          <a:bodyPr/>
          <a:lstStyle/>
          <a:p>
            <a:fld id="{0FBD88FB-C9EC-4249-A261-A4B432760D7D}" type="datetimeFigureOut">
              <a:rPr lang="hr-HR" smtClean="0"/>
              <a:t>23.11.2024.</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C39D3D1-6FB9-4308-8DD0-C6A449E8FDF8}" type="slidenum">
              <a:rPr lang="hr-HR" smtClean="0"/>
              <a:t>‹#›</a:t>
            </a:fld>
            <a:endParaRPr lang="hr-HR"/>
          </a:p>
        </p:txBody>
      </p:sp>
      <p:sp>
        <p:nvSpPr>
          <p:cNvPr id="9" name="Rezervirano mjesto sadržaja 8"/>
          <p:cNvSpPr>
            <a:spLocks noGrp="1"/>
          </p:cNvSpPr>
          <p:nvPr>
            <p:ph sz="quarter" idx="1"/>
          </p:nvPr>
        </p:nvSpPr>
        <p:spPr>
          <a:xfrm>
            <a:off x="914400" y="1447800"/>
            <a:ext cx="3749040" cy="4572000"/>
          </a:xfrm>
        </p:spPr>
        <p:txBody>
          <a:bodyPr vert="horz"/>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11" name="Rezervirano mjesto sadržaja 10"/>
          <p:cNvSpPr>
            <a:spLocks noGrp="1"/>
          </p:cNvSpPr>
          <p:nvPr>
            <p:ph sz="quarter" idx="2"/>
          </p:nvPr>
        </p:nvSpPr>
        <p:spPr>
          <a:xfrm>
            <a:off x="4933950" y="1447800"/>
            <a:ext cx="3749040" cy="4572000"/>
          </a:xfrm>
        </p:spPr>
        <p:txBody>
          <a:bodyPr vert="horz"/>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914400" y="273050"/>
            <a:ext cx="7772400" cy="1143000"/>
          </a:xfrm>
        </p:spPr>
        <p:txBody>
          <a:bodyPr anchor="b" anchorCtr="0"/>
          <a:lstStyle>
            <a:lvl1pPr>
              <a:defRPr/>
            </a:lvl1pPr>
          </a:lstStyle>
          <a:p>
            <a:r>
              <a:rPr kumimoji="0" lang="hr-HR"/>
              <a:t>Kliknite da biste uredili stil naslova matrice</a:t>
            </a:r>
            <a:endParaRPr kumimoji="0" lang="en-US"/>
          </a:p>
        </p:txBody>
      </p:sp>
      <p:sp>
        <p:nvSpPr>
          <p:cNvPr id="3" name="Rezervirano mjesto teksta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hr-HR"/>
              <a:t>Kliknite da biste uredili stilove teksta matrice</a:t>
            </a:r>
          </a:p>
        </p:txBody>
      </p:sp>
      <p:sp>
        <p:nvSpPr>
          <p:cNvPr id="4" name="Rezervirano mjesto teksta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hr-HR"/>
              <a:t>Kliknite da biste uredili stilove teksta matrice</a:t>
            </a:r>
          </a:p>
        </p:txBody>
      </p:sp>
      <p:sp>
        <p:nvSpPr>
          <p:cNvPr id="7" name="Rezervirano mjesto datuma 6"/>
          <p:cNvSpPr>
            <a:spLocks noGrp="1"/>
          </p:cNvSpPr>
          <p:nvPr>
            <p:ph type="dt" sz="half" idx="10"/>
          </p:nvPr>
        </p:nvSpPr>
        <p:spPr/>
        <p:txBody>
          <a:bodyPr/>
          <a:lstStyle/>
          <a:p>
            <a:fld id="{0FBD88FB-C9EC-4249-A261-A4B432760D7D}" type="datetimeFigureOut">
              <a:rPr lang="hr-HR" smtClean="0"/>
              <a:t>23.11.2024.</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EC39D3D1-6FB9-4308-8DD0-C6A449E8FDF8}" type="slidenum">
              <a:rPr lang="hr-HR" smtClean="0"/>
              <a:t>‹#›</a:t>
            </a:fld>
            <a:endParaRPr lang="hr-HR"/>
          </a:p>
        </p:txBody>
      </p:sp>
      <p:sp>
        <p:nvSpPr>
          <p:cNvPr id="11" name="Rezervirano mjesto sadržaja 10"/>
          <p:cNvSpPr>
            <a:spLocks noGrp="1"/>
          </p:cNvSpPr>
          <p:nvPr>
            <p:ph sz="half" idx="2"/>
          </p:nvPr>
        </p:nvSpPr>
        <p:spPr>
          <a:xfrm>
            <a:off x="914400" y="2247900"/>
            <a:ext cx="3733800" cy="3886200"/>
          </a:xfrm>
        </p:spPr>
        <p:txBody>
          <a:bodyPr vert="horz"/>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13" name="Rezervirano mjesto sadržaja 12"/>
          <p:cNvSpPr>
            <a:spLocks noGrp="1"/>
          </p:cNvSpPr>
          <p:nvPr>
            <p:ph sz="half" idx="4"/>
          </p:nvPr>
        </p:nvSpPr>
        <p:spPr>
          <a:xfrm>
            <a:off x="4953000" y="2247900"/>
            <a:ext cx="3733800" cy="3886200"/>
          </a:xfrm>
        </p:spPr>
        <p:txBody>
          <a:bodyPr vert="horz"/>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Kliknite da biste uredili stil naslova matrice</a:t>
            </a:r>
            <a:endParaRPr kumimoji="0" lang="en-US"/>
          </a:p>
        </p:txBody>
      </p:sp>
      <p:sp>
        <p:nvSpPr>
          <p:cNvPr id="3" name="Rezervirano mjesto datuma 2"/>
          <p:cNvSpPr>
            <a:spLocks noGrp="1"/>
          </p:cNvSpPr>
          <p:nvPr>
            <p:ph type="dt" sz="half" idx="10"/>
          </p:nvPr>
        </p:nvSpPr>
        <p:spPr/>
        <p:txBody>
          <a:bodyPr/>
          <a:lstStyle/>
          <a:p>
            <a:fld id="{0FBD88FB-C9EC-4249-A261-A4B432760D7D}" type="datetimeFigureOut">
              <a:rPr lang="hr-HR" smtClean="0"/>
              <a:t>23.11.2024.</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EC39D3D1-6FB9-4308-8DD0-C6A449E8FDF8}" type="slidenum">
              <a:rPr lang="hr-HR" smtClean="0"/>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0FBD88FB-C9EC-4249-A261-A4B432760D7D}" type="datetimeFigureOut">
              <a:rPr lang="hr-HR" smtClean="0"/>
              <a:t>23.11.2024.</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EC39D3D1-6FB9-4308-8DD0-C6A449E8FDF8}"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8" name="Pravokutnik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Zaobljeni pravokutnik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Naslov 1"/>
          <p:cNvSpPr>
            <a:spLocks noGrp="1"/>
          </p:cNvSpPr>
          <p:nvPr>
            <p:ph type="title"/>
          </p:nvPr>
        </p:nvSpPr>
        <p:spPr>
          <a:xfrm>
            <a:off x="914400" y="273050"/>
            <a:ext cx="7772400" cy="1143000"/>
          </a:xfrm>
        </p:spPr>
        <p:txBody>
          <a:bodyPr anchor="b" anchorCtr="0"/>
          <a:lstStyle>
            <a:lvl1pPr algn="l">
              <a:buNone/>
              <a:defRPr sz="4000" b="0"/>
            </a:lvl1pPr>
          </a:lstStyle>
          <a:p>
            <a:r>
              <a:rPr kumimoji="0" lang="hr-HR"/>
              <a:t>Kliknite da biste uredili stil naslova matrice</a:t>
            </a:r>
            <a:endParaRPr kumimoji="0" lang="en-US"/>
          </a:p>
        </p:txBody>
      </p:sp>
      <p:sp>
        <p:nvSpPr>
          <p:cNvPr id="3" name="Rezervirano mjesto teksta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hr-HR"/>
              <a:t>Kliknite da biste uredili stilove teksta matrice</a:t>
            </a:r>
          </a:p>
        </p:txBody>
      </p:sp>
      <p:sp>
        <p:nvSpPr>
          <p:cNvPr id="5" name="Rezervirano mjesto datuma 4"/>
          <p:cNvSpPr>
            <a:spLocks noGrp="1"/>
          </p:cNvSpPr>
          <p:nvPr>
            <p:ph type="dt" sz="half" idx="10"/>
          </p:nvPr>
        </p:nvSpPr>
        <p:spPr/>
        <p:txBody>
          <a:bodyPr/>
          <a:lstStyle/>
          <a:p>
            <a:fld id="{0FBD88FB-C9EC-4249-A261-A4B432760D7D}" type="datetimeFigureOut">
              <a:rPr lang="hr-HR" smtClean="0"/>
              <a:t>23.11.2024.</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C39D3D1-6FB9-4308-8DD0-C6A449E8FDF8}" type="slidenum">
              <a:rPr lang="hr-HR" smtClean="0"/>
              <a:t>‹#›</a:t>
            </a:fld>
            <a:endParaRPr lang="hr-HR"/>
          </a:p>
        </p:txBody>
      </p:sp>
      <p:sp>
        <p:nvSpPr>
          <p:cNvPr id="11" name="Rezervirano mjesto sadržaja 10"/>
          <p:cNvSpPr>
            <a:spLocks noGrp="1"/>
          </p:cNvSpPr>
          <p:nvPr>
            <p:ph sz="quarter" idx="1"/>
          </p:nvPr>
        </p:nvSpPr>
        <p:spPr>
          <a:xfrm>
            <a:off x="2971800" y="1600200"/>
            <a:ext cx="5715000" cy="4495800"/>
          </a:xfrm>
        </p:spPr>
        <p:txBody>
          <a:bodyPr vert="horz"/>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hr-HR"/>
              <a:t>Kliknite da biste uredili stil naslova matrice</a:t>
            </a:r>
            <a:endParaRPr kumimoji="0" lang="en-US"/>
          </a:p>
        </p:txBody>
      </p:sp>
      <p:sp>
        <p:nvSpPr>
          <p:cNvPr id="4" name="Rezervirano mjesto teksta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hr-HR"/>
              <a:t>Kliknite da biste uredili stilove teksta matrice</a:t>
            </a:r>
          </a:p>
        </p:txBody>
      </p:sp>
      <p:sp>
        <p:nvSpPr>
          <p:cNvPr id="5" name="Rezervirano mjesto datuma 4"/>
          <p:cNvSpPr>
            <a:spLocks noGrp="1"/>
          </p:cNvSpPr>
          <p:nvPr>
            <p:ph type="dt" sz="half" idx="10"/>
          </p:nvPr>
        </p:nvSpPr>
        <p:spPr/>
        <p:txBody>
          <a:bodyPr/>
          <a:lstStyle/>
          <a:p>
            <a:fld id="{0FBD88FB-C9EC-4249-A261-A4B432760D7D}" type="datetimeFigureOut">
              <a:rPr lang="hr-HR" smtClean="0"/>
              <a:t>23.11.2024.</a:t>
            </a:fld>
            <a:endParaRPr lang="hr-HR"/>
          </a:p>
        </p:txBody>
      </p:sp>
      <p:sp>
        <p:nvSpPr>
          <p:cNvPr id="6" name="Rezervirano mjesto podnožja 5"/>
          <p:cNvSpPr>
            <a:spLocks noGrp="1"/>
          </p:cNvSpPr>
          <p:nvPr>
            <p:ph type="ftr" sz="quarter" idx="11"/>
          </p:nvPr>
        </p:nvSpPr>
        <p:spPr>
          <a:xfrm>
            <a:off x="914400" y="6172200"/>
            <a:ext cx="3886200" cy="457200"/>
          </a:xfrm>
        </p:spPr>
        <p:txBody>
          <a:bodyPr/>
          <a:lstStyle/>
          <a:p>
            <a:endParaRPr lang="hr-HR"/>
          </a:p>
        </p:txBody>
      </p:sp>
      <p:sp>
        <p:nvSpPr>
          <p:cNvPr id="7" name="Rezervirano mjesto broja slajda 6"/>
          <p:cNvSpPr>
            <a:spLocks noGrp="1"/>
          </p:cNvSpPr>
          <p:nvPr>
            <p:ph type="sldNum" sz="quarter" idx="12"/>
          </p:nvPr>
        </p:nvSpPr>
        <p:spPr>
          <a:xfrm>
            <a:off x="146304" y="6208776"/>
            <a:ext cx="457200" cy="457200"/>
          </a:xfrm>
        </p:spPr>
        <p:txBody>
          <a:bodyPr/>
          <a:lstStyle/>
          <a:p>
            <a:fld id="{EC39D3D1-6FB9-4308-8DD0-C6A449E8FDF8}" type="slidenum">
              <a:rPr lang="hr-HR" smtClean="0"/>
              <a:t>‹#›</a:t>
            </a:fld>
            <a:endParaRPr lang="hr-HR"/>
          </a:p>
        </p:txBody>
      </p:sp>
      <p:sp>
        <p:nvSpPr>
          <p:cNvPr id="11" name="Pravokutnik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avokutnik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ravokutnik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Rezervirano mjesto slik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hr-HR"/>
              <a:t>Pritisnite ikonu za dodavanje slike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ravokutnik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Zaobljeni pravokutnik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Rezervirano mjesto naslova 21"/>
          <p:cNvSpPr>
            <a:spLocks noGrp="1"/>
          </p:cNvSpPr>
          <p:nvPr>
            <p:ph type="title"/>
          </p:nvPr>
        </p:nvSpPr>
        <p:spPr>
          <a:xfrm>
            <a:off x="914400" y="274638"/>
            <a:ext cx="7772400" cy="1143000"/>
          </a:xfrm>
          <a:prstGeom prst="rect">
            <a:avLst/>
          </a:prstGeom>
        </p:spPr>
        <p:txBody>
          <a:bodyPr bIns="91440" anchor="b" anchorCtr="0">
            <a:normAutofit/>
          </a:bodyPr>
          <a:lstStyle/>
          <a:p>
            <a:r>
              <a:rPr kumimoji="0" lang="hr-HR"/>
              <a:t>Kliknite da biste uredili stil naslova matrice</a:t>
            </a:r>
            <a:endParaRPr kumimoji="0" lang="en-US"/>
          </a:p>
        </p:txBody>
      </p:sp>
      <p:sp>
        <p:nvSpPr>
          <p:cNvPr id="13" name="Rezervirano mjesto teksta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hr-HR"/>
              <a:t>Kliknite da biste uredili stilove teksta matrice</a:t>
            </a:r>
          </a:p>
          <a:p>
            <a:pPr lvl="1" eaLnBrk="1" latinLnBrk="0" hangingPunct="1"/>
            <a:r>
              <a:rPr kumimoji="0" lang="hr-HR"/>
              <a:t>Druga razina</a:t>
            </a:r>
          </a:p>
          <a:p>
            <a:pPr lvl="2" eaLnBrk="1" latinLnBrk="0" hangingPunct="1"/>
            <a:r>
              <a:rPr kumimoji="0" lang="hr-HR"/>
              <a:t>Treća razina</a:t>
            </a:r>
          </a:p>
          <a:p>
            <a:pPr lvl="3" eaLnBrk="1" latinLnBrk="0" hangingPunct="1"/>
            <a:r>
              <a:rPr kumimoji="0" lang="hr-HR"/>
              <a:t>Četvrta razina</a:t>
            </a:r>
          </a:p>
          <a:p>
            <a:pPr lvl="4" eaLnBrk="1" latinLnBrk="0" hangingPunct="1"/>
            <a:r>
              <a:rPr kumimoji="0" lang="hr-HR"/>
              <a:t>Peta razina</a:t>
            </a:r>
            <a:endParaRPr kumimoji="0" lang="en-US"/>
          </a:p>
        </p:txBody>
      </p:sp>
      <p:sp>
        <p:nvSpPr>
          <p:cNvPr id="14" name="Rezervirano mjesto datuma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FBD88FB-C9EC-4249-A261-A4B432760D7D}" type="datetimeFigureOut">
              <a:rPr lang="hr-HR" smtClean="0"/>
              <a:t>23.11.2024.</a:t>
            </a:fld>
            <a:endParaRPr lang="hr-HR"/>
          </a:p>
        </p:txBody>
      </p:sp>
      <p:sp>
        <p:nvSpPr>
          <p:cNvPr id="3" name="Rezervirano mjesto podnožja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hr-HR"/>
          </a:p>
        </p:txBody>
      </p:sp>
      <p:sp>
        <p:nvSpPr>
          <p:cNvPr id="23" name="Rezervirano mjesto broja slajda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C39D3D1-6FB9-4308-8DD0-C6A449E8FDF8}" type="slidenum">
              <a:rPr lang="hr-HR" smtClean="0"/>
              <a:t>‹#›</a:t>
            </a:fld>
            <a:endParaRPr lang="hr-HR"/>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a:t>TODAY YOU WILL:</a:t>
            </a:r>
          </a:p>
        </p:txBody>
      </p:sp>
      <p:sp>
        <p:nvSpPr>
          <p:cNvPr id="3" name="Rezervirano mjesto sadržaja 2"/>
          <p:cNvSpPr>
            <a:spLocks noGrp="1"/>
          </p:cNvSpPr>
          <p:nvPr>
            <p:ph sz="quarter" idx="1"/>
          </p:nvPr>
        </p:nvSpPr>
        <p:spPr/>
        <p:txBody>
          <a:bodyPr/>
          <a:lstStyle/>
          <a:p>
            <a:r>
              <a:rPr lang="hr-HR" dirty="0"/>
              <a:t>ORDER THIS PLEASE!</a:t>
            </a:r>
          </a:p>
          <a:p>
            <a:r>
              <a:rPr lang="hr-HR" dirty="0" err="1"/>
              <a:t>Practice</a:t>
            </a:r>
            <a:r>
              <a:rPr lang="hr-HR" dirty="0"/>
              <a:t> </a:t>
            </a:r>
            <a:r>
              <a:rPr lang="hr-HR" dirty="0" err="1"/>
              <a:t>creating</a:t>
            </a:r>
            <a:r>
              <a:rPr lang="hr-HR" dirty="0"/>
              <a:t> </a:t>
            </a:r>
            <a:r>
              <a:rPr lang="hr-HR" dirty="0" err="1"/>
              <a:t>different</a:t>
            </a:r>
            <a:r>
              <a:rPr lang="hr-HR" dirty="0"/>
              <a:t> </a:t>
            </a:r>
            <a:r>
              <a:rPr lang="hr-HR" dirty="0" err="1"/>
              <a:t>parts</a:t>
            </a:r>
            <a:r>
              <a:rPr lang="hr-HR" dirty="0"/>
              <a:t> </a:t>
            </a:r>
            <a:r>
              <a:rPr lang="hr-HR" dirty="0" err="1"/>
              <a:t>of</a:t>
            </a:r>
            <a:r>
              <a:rPr lang="hr-HR" dirty="0"/>
              <a:t> </a:t>
            </a:r>
            <a:r>
              <a:rPr lang="hr-HR" dirty="0" err="1"/>
              <a:t>the</a:t>
            </a:r>
            <a:r>
              <a:rPr lang="hr-HR" dirty="0"/>
              <a:t> </a:t>
            </a:r>
            <a:r>
              <a:rPr lang="hr-HR" dirty="0" err="1"/>
              <a:t>essay</a:t>
            </a:r>
            <a:endParaRPr lang="hr-HR" dirty="0"/>
          </a:p>
          <a:p>
            <a:r>
              <a:rPr lang="hr-HR" dirty="0" err="1"/>
              <a:t>Check</a:t>
            </a:r>
            <a:r>
              <a:rPr lang="hr-HR" dirty="0"/>
              <a:t> </a:t>
            </a:r>
            <a:r>
              <a:rPr lang="hr-HR" dirty="0" err="1"/>
              <a:t>each</a:t>
            </a:r>
            <a:r>
              <a:rPr lang="hr-HR" dirty="0"/>
              <a:t> </a:t>
            </a:r>
            <a:r>
              <a:rPr lang="hr-HR" dirty="0" err="1"/>
              <a:t>other</a:t>
            </a:r>
            <a:r>
              <a:rPr lang="hr-HR" dirty="0"/>
              <a:t>’s </a:t>
            </a:r>
            <a:r>
              <a:rPr lang="hr-HR" dirty="0" err="1"/>
              <a:t>essays</a:t>
            </a:r>
            <a:endParaRPr lang="hr-HR" dirty="0"/>
          </a:p>
          <a:p>
            <a:r>
              <a:rPr lang="hr-HR" dirty="0" err="1"/>
              <a:t>Get</a:t>
            </a:r>
            <a:r>
              <a:rPr lang="hr-HR" dirty="0"/>
              <a:t> no </a:t>
            </a:r>
            <a:r>
              <a:rPr lang="hr-HR" dirty="0" err="1"/>
              <a:t>homework</a:t>
            </a:r>
            <a:endParaRPr lang="hr-HR" dirty="0"/>
          </a:p>
          <a:p>
            <a:r>
              <a:rPr lang="hr-HR" dirty="0" err="1"/>
              <a:t>Play</a:t>
            </a:r>
            <a:r>
              <a:rPr lang="hr-HR" dirty="0"/>
              <a:t> a game</a:t>
            </a:r>
          </a:p>
          <a:p>
            <a:r>
              <a:rPr lang="hr-HR" dirty="0" err="1"/>
              <a:t>Write</a:t>
            </a:r>
            <a:r>
              <a:rPr lang="hr-HR" dirty="0"/>
              <a:t> </a:t>
            </a:r>
            <a:r>
              <a:rPr lang="hr-HR" dirty="0" err="1"/>
              <a:t>an</a:t>
            </a:r>
            <a:r>
              <a:rPr lang="hr-HR" dirty="0"/>
              <a:t> </a:t>
            </a:r>
            <a:r>
              <a:rPr lang="hr-HR" dirty="0" err="1"/>
              <a:t>essay</a:t>
            </a:r>
            <a:endParaRPr lang="hr-HR" dirty="0"/>
          </a:p>
          <a:p>
            <a:r>
              <a:rPr lang="hr-HR" dirty="0" err="1"/>
              <a:t>Play</a:t>
            </a:r>
            <a:r>
              <a:rPr lang="hr-HR" dirty="0"/>
              <a:t> </a:t>
            </a:r>
            <a:r>
              <a:rPr lang="hr-HR" dirty="0" err="1"/>
              <a:t>another</a:t>
            </a:r>
            <a:r>
              <a:rPr lang="hr-HR" dirty="0"/>
              <a:t> game</a:t>
            </a:r>
          </a:p>
          <a:p>
            <a:endParaRPr lang="hr-H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899592" y="116632"/>
            <a:ext cx="7772400" cy="6624736"/>
          </a:xfrm>
        </p:spPr>
        <p:style>
          <a:lnRef idx="1">
            <a:schemeClr val="accent5"/>
          </a:lnRef>
          <a:fillRef idx="2">
            <a:schemeClr val="accent5"/>
          </a:fillRef>
          <a:effectRef idx="1">
            <a:schemeClr val="accent5"/>
          </a:effectRef>
          <a:fontRef idx="minor">
            <a:schemeClr val="dk1"/>
          </a:fontRef>
        </p:style>
        <p:txBody>
          <a:bodyPr>
            <a:normAutofit fontScale="40000" lnSpcReduction="20000"/>
          </a:bodyPr>
          <a:lstStyle/>
          <a:p>
            <a:pPr algn="ctr">
              <a:buNone/>
            </a:pPr>
            <a:r>
              <a:rPr lang="hr-HR" dirty="0"/>
              <a:t>	</a:t>
            </a:r>
            <a:r>
              <a:rPr lang="hr-HR" sz="4500" dirty="0"/>
              <a:t>	</a:t>
            </a:r>
            <a:r>
              <a:rPr lang="en-US" sz="4500" b="1" i="1" dirty="0"/>
              <a:t>Some people say that technological advances mean a better and a brighter future. Others disagree</a:t>
            </a:r>
            <a:r>
              <a:rPr lang="en-US" sz="4500" b="1" dirty="0"/>
              <a:t>.</a:t>
            </a:r>
            <a:endParaRPr lang="hr-HR" sz="4500" b="1" dirty="0"/>
          </a:p>
          <a:p>
            <a:pPr>
              <a:buNone/>
            </a:pPr>
            <a:r>
              <a:rPr lang="hr-HR" sz="4500" dirty="0"/>
              <a:t>	</a:t>
            </a:r>
            <a:r>
              <a:rPr lang="hr-HR" sz="4500" dirty="0">
                <a:solidFill>
                  <a:srgbClr val="FF0000"/>
                </a:solidFill>
              </a:rPr>
              <a:t>	</a:t>
            </a:r>
            <a:r>
              <a:rPr lang="en-GB" sz="4500" dirty="0"/>
              <a:t>From inventing the wheel to today's nanotechnology – man has not stopped creating to make progress. </a:t>
            </a:r>
            <a:r>
              <a:rPr lang="en-GB" sz="4500" b="1" dirty="0">
                <a:solidFill>
                  <a:srgbClr val="FF0000"/>
                </a:solidFill>
              </a:rPr>
              <a:t>Whereas</a:t>
            </a:r>
            <a:r>
              <a:rPr lang="en-GB" sz="4500" dirty="0"/>
              <a:t> many people believe there is no other way to a better future but through further development of technology, we can hardly be sure that technology doesn't have negative aspects as well. </a:t>
            </a:r>
            <a:endParaRPr lang="hr-HR" sz="4500" dirty="0"/>
          </a:p>
          <a:p>
            <a:pPr>
              <a:buNone/>
            </a:pPr>
            <a:r>
              <a:rPr lang="hr-HR" sz="4500" dirty="0"/>
              <a:t>		</a:t>
            </a:r>
            <a:r>
              <a:rPr lang="en-GB" sz="4500" b="1" dirty="0">
                <a:solidFill>
                  <a:srgbClr val="FF0000"/>
                </a:solidFill>
              </a:rPr>
              <a:t>On the one hand </a:t>
            </a:r>
            <a:r>
              <a:rPr lang="en-GB" sz="4500" dirty="0"/>
              <a:t>technology enables us to be positive about our future</a:t>
            </a:r>
            <a:r>
              <a:rPr lang="en-GB" sz="4500" b="1" dirty="0">
                <a:solidFill>
                  <a:srgbClr val="FF0000"/>
                </a:solidFill>
              </a:rPr>
              <a:t>. First of all, </a:t>
            </a:r>
            <a:r>
              <a:rPr lang="en-GB" sz="4500" dirty="0"/>
              <a:t>technological advances will make our lives more enjoyable. Let's take,</a:t>
            </a:r>
            <a:r>
              <a:rPr lang="en-GB" sz="4500" dirty="0">
                <a:solidFill>
                  <a:srgbClr val="FF0000"/>
                </a:solidFill>
              </a:rPr>
              <a:t> </a:t>
            </a:r>
            <a:r>
              <a:rPr lang="en-GB" sz="4500" b="1" dirty="0">
                <a:solidFill>
                  <a:srgbClr val="FF0000"/>
                </a:solidFill>
              </a:rPr>
              <a:t>for example</a:t>
            </a:r>
            <a:r>
              <a:rPr lang="en-GB" sz="4500" dirty="0"/>
              <a:t>, robotics. Soon, we will be able to have domestic robots for household chores and we and forget all about vacuuming or taking out the garbage. </a:t>
            </a:r>
            <a:r>
              <a:rPr lang="en-GB" sz="4500" b="1" dirty="0">
                <a:solidFill>
                  <a:srgbClr val="FF0000"/>
                </a:solidFill>
              </a:rPr>
              <a:t>Secondly, </a:t>
            </a:r>
            <a:r>
              <a:rPr lang="en-GB" sz="4500" dirty="0"/>
              <a:t>thanks to technology, communication is going to improve. In the future, we will be doing everything over social networks – from everyday shopping, to doctor’s appointments and studying. </a:t>
            </a:r>
            <a:r>
              <a:rPr lang="en-GB" sz="4500" b="1" dirty="0">
                <a:solidFill>
                  <a:srgbClr val="FF0000"/>
                </a:solidFill>
              </a:rPr>
              <a:t>Surely </a:t>
            </a:r>
            <a:r>
              <a:rPr lang="en-GB" sz="4500" dirty="0"/>
              <a:t>we may conclude that technological development does ensure a better future for mankind.</a:t>
            </a:r>
            <a:endParaRPr lang="hr-HR" sz="4500" dirty="0"/>
          </a:p>
          <a:p>
            <a:pPr>
              <a:buNone/>
            </a:pPr>
            <a:r>
              <a:rPr lang="hr-HR" sz="4500" dirty="0"/>
              <a:t>		</a:t>
            </a:r>
            <a:r>
              <a:rPr lang="en-GB" sz="4500" b="1" dirty="0">
                <a:solidFill>
                  <a:srgbClr val="FF0000"/>
                </a:solidFill>
              </a:rPr>
              <a:t>However, </a:t>
            </a:r>
            <a:r>
              <a:rPr lang="en-GB" sz="4500" dirty="0"/>
              <a:t>there’s room for some pessimism about our future because of technology</a:t>
            </a:r>
            <a:r>
              <a:rPr lang="en-GB" sz="4500" b="1" dirty="0">
                <a:solidFill>
                  <a:srgbClr val="FF0000"/>
                </a:solidFill>
              </a:rPr>
              <a:t>. Firstly, </a:t>
            </a:r>
            <a:r>
              <a:rPr lang="en-GB" sz="4500" dirty="0"/>
              <a:t>the development of technology is unpredictable and we are not aware of the dangers it might bring</a:t>
            </a:r>
            <a:r>
              <a:rPr lang="en-GB" sz="4500" b="1" dirty="0">
                <a:solidFill>
                  <a:srgbClr val="FF0000"/>
                </a:solidFill>
              </a:rPr>
              <a:t>.</a:t>
            </a:r>
            <a:r>
              <a:rPr lang="hr-HR" sz="4500" b="1" dirty="0">
                <a:solidFill>
                  <a:srgbClr val="FF0000"/>
                </a:solidFill>
              </a:rPr>
              <a:t> </a:t>
            </a:r>
            <a:r>
              <a:rPr lang="en-GB" sz="4500" b="1" dirty="0">
                <a:solidFill>
                  <a:srgbClr val="FF0000"/>
                </a:solidFill>
              </a:rPr>
              <a:t>To illustrate this</a:t>
            </a:r>
            <a:r>
              <a:rPr lang="en-GB" sz="4500" dirty="0"/>
              <a:t>, when Nobel invented dynamite, he didn’t know people would use it for destruction</a:t>
            </a:r>
            <a:r>
              <a:rPr lang="en-GB" sz="4500" b="1" dirty="0">
                <a:solidFill>
                  <a:srgbClr val="FF0000"/>
                </a:solidFill>
              </a:rPr>
              <a:t>. Moreover, </a:t>
            </a:r>
            <a:r>
              <a:rPr lang="en-GB" sz="4500" dirty="0"/>
              <a:t>many people might lose their jobs because new technology will replace them. </a:t>
            </a:r>
            <a:r>
              <a:rPr lang="en-GB" sz="4500" b="1" dirty="0">
                <a:solidFill>
                  <a:srgbClr val="FF0000"/>
                </a:solidFill>
              </a:rPr>
              <a:t>For instance, </a:t>
            </a:r>
            <a:r>
              <a:rPr lang="en-GB" sz="4500" dirty="0"/>
              <a:t>robots can work 24/7 without having to eat or rest, so people will become unnecessary. </a:t>
            </a:r>
            <a:r>
              <a:rPr lang="en-GB" sz="4500" b="1" dirty="0">
                <a:solidFill>
                  <a:srgbClr val="FF0000"/>
                </a:solidFill>
              </a:rPr>
              <a:t>Indeed, </a:t>
            </a:r>
            <a:r>
              <a:rPr lang="en-GB" sz="4500" dirty="0"/>
              <a:t>due to technological advances, we could expect a worrisome future. </a:t>
            </a:r>
            <a:endParaRPr lang="hr-HR" sz="4500" dirty="0"/>
          </a:p>
          <a:p>
            <a:pPr>
              <a:buNone/>
            </a:pPr>
            <a:r>
              <a:rPr lang="hr-HR" sz="4500" dirty="0"/>
              <a:t>		</a:t>
            </a:r>
            <a:r>
              <a:rPr lang="en-US" sz="4500" dirty="0">
                <a:solidFill>
                  <a:srgbClr val="FF0000"/>
                </a:solidFill>
              </a:rPr>
              <a:t> To conclude</a:t>
            </a:r>
            <a:r>
              <a:rPr lang="en-US" sz="4500" dirty="0">
                <a:solidFill>
                  <a:schemeClr val="tx1"/>
                </a:solidFill>
              </a:rPr>
              <a:t>, </a:t>
            </a:r>
            <a:r>
              <a:rPr lang="en-US" sz="4500" dirty="0">
                <a:solidFill>
                  <a:srgbClr val="FF0000"/>
                </a:solidFill>
              </a:rPr>
              <a:t>while</a:t>
            </a:r>
            <a:r>
              <a:rPr lang="en-US" sz="4500" dirty="0">
                <a:solidFill>
                  <a:schemeClr val="tx1"/>
                </a:solidFill>
              </a:rPr>
              <a:t> we can be optimistic about our future because technology will improve many aspects of our lives, robot helpers and advanced communication being some of them, it </a:t>
            </a:r>
            <a:r>
              <a:rPr lang="en-US" sz="4500" dirty="0">
                <a:solidFill>
                  <a:srgbClr val="FF0000"/>
                </a:solidFill>
              </a:rPr>
              <a:t>also</a:t>
            </a:r>
            <a:r>
              <a:rPr lang="en-US" sz="4500" dirty="0">
                <a:solidFill>
                  <a:schemeClr val="tx1"/>
                </a:solidFill>
              </a:rPr>
              <a:t> gives us reasons to be concerned because it brings threats to our security and employability. </a:t>
            </a:r>
            <a:r>
              <a:rPr lang="en-GB" sz="4500" dirty="0">
                <a:solidFill>
                  <a:schemeClr val="tx1"/>
                </a:solidFill>
              </a:rPr>
              <a:t> </a:t>
            </a:r>
            <a:r>
              <a:rPr lang="en-GB" sz="4500" dirty="0">
                <a:solidFill>
                  <a:srgbClr val="FF0000"/>
                </a:solidFill>
              </a:rPr>
              <a:t>Personally</a:t>
            </a:r>
            <a:r>
              <a:rPr lang="en-GB" sz="4500" dirty="0">
                <a:solidFill>
                  <a:schemeClr val="tx1"/>
                </a:solidFill>
              </a:rPr>
              <a:t>, I want to believe that technology will only bring us positive </a:t>
            </a:r>
            <a:r>
              <a:rPr lang="hr-HR" sz="4500" dirty="0" err="1">
                <a:solidFill>
                  <a:schemeClr val="tx1"/>
                </a:solidFill>
              </a:rPr>
              <a:t>changes</a:t>
            </a:r>
            <a:r>
              <a:rPr lang="hr-HR" sz="4500" dirty="0">
                <a:solidFill>
                  <a:schemeClr val="tx1"/>
                </a:solidFill>
              </a:rPr>
              <a:t>,</a:t>
            </a:r>
            <a:r>
              <a:rPr lang="en-GB" sz="4500" dirty="0">
                <a:solidFill>
                  <a:schemeClr val="tx1"/>
                </a:solidFill>
              </a:rPr>
              <a:t> but we should be aware that our future with technology is uncertain at best.</a:t>
            </a:r>
            <a:r>
              <a:rPr lang="en-GB" sz="4500" dirty="0"/>
              <a:t> </a:t>
            </a:r>
            <a:endParaRPr lang="hr-HR" sz="4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755576" y="1628800"/>
            <a:ext cx="7772400" cy="2664296"/>
          </a:xfrm>
        </p:spPr>
        <p:txBody>
          <a:bodyPr>
            <a:normAutofit/>
          </a:bodyPr>
          <a:lstStyle/>
          <a:p>
            <a:r>
              <a:rPr lang="hr-HR" dirty="0"/>
              <a:t>LET’S STUDY THE PARTS OF THE ESSAY TOGETHER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ctr"/>
            <a:r>
              <a:rPr lang="hr-HR" dirty="0"/>
              <a:t>Some </a:t>
            </a:r>
            <a:r>
              <a:rPr lang="hr-HR" dirty="0" err="1"/>
              <a:t>topics</a:t>
            </a:r>
            <a:r>
              <a:rPr lang="hr-HR" dirty="0"/>
              <a:t> </a:t>
            </a:r>
            <a:r>
              <a:rPr lang="hr-HR" dirty="0" err="1"/>
              <a:t>from</a:t>
            </a:r>
            <a:r>
              <a:rPr lang="hr-HR" dirty="0"/>
              <a:t> past </a:t>
            </a:r>
            <a:r>
              <a:rPr lang="hr-HR" dirty="0" err="1"/>
              <a:t>examination</a:t>
            </a:r>
            <a:r>
              <a:rPr lang="hr-HR" dirty="0"/>
              <a:t> </a:t>
            </a:r>
            <a:r>
              <a:rPr lang="hr-HR" dirty="0" err="1"/>
              <a:t>papers</a:t>
            </a:r>
            <a:endParaRPr lang="hr-HR" dirty="0"/>
          </a:p>
        </p:txBody>
      </p:sp>
      <p:sp>
        <p:nvSpPr>
          <p:cNvPr id="3" name="Rezervirano mjesto sadržaja 2"/>
          <p:cNvSpPr>
            <a:spLocks noGrp="1"/>
          </p:cNvSpPr>
          <p:nvPr>
            <p:ph sz="quarter" idx="1"/>
          </p:nvPr>
        </p:nvSpPr>
        <p:spPr>
          <a:xfrm>
            <a:off x="899592" y="1844824"/>
            <a:ext cx="7772400" cy="4572000"/>
          </a:xfrm>
        </p:spPr>
        <p:txBody>
          <a:bodyPr>
            <a:normAutofit fontScale="92500" lnSpcReduction="20000"/>
          </a:bodyPr>
          <a:lstStyle/>
          <a:p>
            <a:r>
              <a:rPr lang="en-GB" dirty="0"/>
              <a:t>Some people say that watching a movie based on a book is far more exciting than reading the book. </a:t>
            </a:r>
            <a:r>
              <a:rPr lang="en-GB" b="1" dirty="0"/>
              <a:t>Others disagree</a:t>
            </a:r>
            <a:r>
              <a:rPr lang="en-GB" dirty="0"/>
              <a:t>.</a:t>
            </a:r>
            <a:endParaRPr lang="hr-HR" dirty="0"/>
          </a:p>
          <a:p>
            <a:r>
              <a:rPr lang="en-GB" dirty="0"/>
              <a:t>Some people think that university students should take a job while studying. </a:t>
            </a:r>
            <a:r>
              <a:rPr lang="en-GB" b="1" dirty="0"/>
              <a:t>Others disagree</a:t>
            </a:r>
            <a:r>
              <a:rPr lang="en-GB" dirty="0"/>
              <a:t>.</a:t>
            </a:r>
            <a:endParaRPr lang="hr-HR" dirty="0"/>
          </a:p>
          <a:p>
            <a:r>
              <a:rPr lang="en-US" dirty="0"/>
              <a:t>Some people say that 18-year-olds are too young to vote. </a:t>
            </a:r>
            <a:r>
              <a:rPr lang="en-US" b="1" dirty="0"/>
              <a:t>Others disagree.</a:t>
            </a:r>
            <a:endParaRPr lang="hr-HR" b="1" dirty="0"/>
          </a:p>
          <a:p>
            <a:r>
              <a:rPr lang="en-GB" dirty="0"/>
              <a:t>Some people say </a:t>
            </a:r>
            <a:r>
              <a:rPr lang="en-GB" sz="2200" dirty="0"/>
              <a:t>that surveillance cameras in schools will improve discipline</a:t>
            </a:r>
            <a:r>
              <a:rPr lang="en-GB" dirty="0"/>
              <a:t>. Others think they endanger the privacy of students.</a:t>
            </a:r>
            <a:endParaRPr lang="hr-HR" dirty="0"/>
          </a:p>
          <a:p>
            <a:r>
              <a:rPr lang="en-GB" dirty="0"/>
              <a:t>Some people prefer continuous testing during the whole school year. Others prefer final exams at the end of the year.</a:t>
            </a:r>
            <a:endParaRPr lang="hr-HR" dirty="0"/>
          </a:p>
          <a:p>
            <a:r>
              <a:rPr lang="en-GB" dirty="0"/>
              <a:t>Many people believe that school trips should be educational. Others believe they should be a relaxing experience after hard work during the school year.</a:t>
            </a:r>
            <a:endParaRPr lang="hr-H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a:t>INTRODUCTION</a:t>
            </a:r>
            <a:endParaRPr lang="hr-HR" dirty="0"/>
          </a:p>
        </p:txBody>
      </p:sp>
      <p:sp>
        <p:nvSpPr>
          <p:cNvPr id="3" name="Rezervirano mjesto sadržaja 2"/>
          <p:cNvSpPr>
            <a:spLocks noGrp="1"/>
          </p:cNvSpPr>
          <p:nvPr>
            <p:ph sz="quarter" idx="1"/>
          </p:nvPr>
        </p:nvSpPr>
        <p:spPr/>
        <p:txBody>
          <a:bodyPr>
            <a:normAutofit lnSpcReduction="10000"/>
          </a:bodyPr>
          <a:lstStyle/>
          <a:p>
            <a:pPr>
              <a:buNone/>
            </a:pPr>
            <a:r>
              <a:rPr lang="hr-HR" sz="2800" dirty="0"/>
              <a:t>	</a:t>
            </a:r>
          </a:p>
          <a:p>
            <a:pPr>
              <a:buNone/>
            </a:pPr>
            <a:r>
              <a:rPr lang="hr-HR" sz="3600" dirty="0"/>
              <a:t>- </a:t>
            </a:r>
            <a:r>
              <a:rPr lang="hr-HR" sz="3600" dirty="0" err="1"/>
              <a:t>something</a:t>
            </a:r>
            <a:r>
              <a:rPr lang="hr-HR" sz="3600" dirty="0"/>
              <a:t> </a:t>
            </a:r>
            <a:r>
              <a:rPr lang="hr-HR" sz="3600" b="1" dirty="0"/>
              <a:t>general </a:t>
            </a:r>
            <a:r>
              <a:rPr lang="hr-HR" sz="3600" b="1" dirty="0" err="1"/>
              <a:t>about</a:t>
            </a:r>
            <a:r>
              <a:rPr lang="hr-HR" sz="3600" b="1" dirty="0"/>
              <a:t> </a:t>
            </a:r>
            <a:r>
              <a:rPr lang="hr-HR" sz="3600" b="1" dirty="0" err="1"/>
              <a:t>the</a:t>
            </a:r>
            <a:r>
              <a:rPr lang="hr-HR" sz="3600" b="1" dirty="0"/>
              <a:t> </a:t>
            </a:r>
            <a:r>
              <a:rPr lang="hr-HR" sz="3600" b="1" dirty="0" err="1"/>
              <a:t>topic</a:t>
            </a:r>
            <a:endParaRPr lang="hr-HR" sz="3600" b="1" dirty="0"/>
          </a:p>
          <a:p>
            <a:pPr>
              <a:buNone/>
            </a:pPr>
            <a:r>
              <a:rPr lang="hr-HR" sz="3600" dirty="0" err="1"/>
              <a:t>Question</a:t>
            </a:r>
            <a:r>
              <a:rPr lang="hr-HR" sz="3600" dirty="0"/>
              <a:t>, </a:t>
            </a:r>
            <a:r>
              <a:rPr lang="hr-HR" sz="3600" dirty="0" err="1"/>
              <a:t>quotation</a:t>
            </a:r>
            <a:r>
              <a:rPr lang="hr-HR" sz="3600" dirty="0"/>
              <a:t>, </a:t>
            </a:r>
            <a:r>
              <a:rPr lang="hr-HR" sz="3600" dirty="0" err="1"/>
              <a:t>statistics</a:t>
            </a:r>
            <a:r>
              <a:rPr lang="hr-HR" sz="3600" dirty="0"/>
              <a:t>, general </a:t>
            </a:r>
            <a:r>
              <a:rPr lang="hr-HR" sz="3600" dirty="0" err="1"/>
              <a:t>statements</a:t>
            </a:r>
            <a:endParaRPr lang="hr-HR" sz="3600" dirty="0"/>
          </a:p>
          <a:p>
            <a:pPr>
              <a:buNone/>
            </a:pPr>
            <a:endParaRPr lang="hr-HR" sz="3600" dirty="0"/>
          </a:p>
          <a:p>
            <a:pPr>
              <a:buNone/>
            </a:pPr>
            <a:r>
              <a:rPr lang="hr-HR" sz="3600" dirty="0"/>
              <a:t>- </a:t>
            </a:r>
            <a:r>
              <a:rPr lang="hr-HR" sz="3600" b="1" dirty="0" err="1"/>
              <a:t>thesis</a:t>
            </a:r>
            <a:r>
              <a:rPr lang="hr-HR" sz="3600" b="1" dirty="0"/>
              <a:t> </a:t>
            </a:r>
            <a:r>
              <a:rPr lang="hr-HR" sz="3600" b="1" dirty="0" err="1"/>
              <a:t>statement</a:t>
            </a:r>
            <a:r>
              <a:rPr lang="hr-HR" sz="3600" b="1" dirty="0"/>
              <a:t> </a:t>
            </a:r>
            <a:r>
              <a:rPr lang="hr-HR" sz="3600" dirty="0"/>
              <a:t>(</a:t>
            </a:r>
            <a:r>
              <a:rPr lang="hr-HR" sz="3600" dirty="0" err="1"/>
              <a:t>praphrased</a:t>
            </a:r>
            <a:r>
              <a:rPr lang="hr-HR" sz="3600" dirty="0"/>
              <a:t> </a:t>
            </a:r>
            <a:r>
              <a:rPr lang="hr-HR" sz="3600" dirty="0" err="1"/>
              <a:t>topic</a:t>
            </a:r>
            <a:r>
              <a:rPr lang="hr-HR" sz="3600" dirty="0"/>
              <a:t>) – </a:t>
            </a:r>
            <a:r>
              <a:rPr lang="hr-HR" sz="3600" dirty="0" err="1"/>
              <a:t>mention</a:t>
            </a:r>
            <a:r>
              <a:rPr lang="hr-HR" sz="3600" dirty="0"/>
              <a:t> </a:t>
            </a:r>
            <a:r>
              <a:rPr lang="hr-HR" sz="3600" dirty="0" err="1"/>
              <a:t>both</a:t>
            </a:r>
            <a:r>
              <a:rPr lang="hr-HR" sz="3600" dirty="0"/>
              <a:t> </a:t>
            </a:r>
            <a:r>
              <a:rPr lang="hr-HR" sz="3600" dirty="0" err="1"/>
              <a:t>sides</a:t>
            </a:r>
            <a:r>
              <a:rPr lang="hr-HR" sz="3600" dirty="0"/>
              <a:t> </a:t>
            </a:r>
            <a:r>
              <a:rPr lang="hr-HR" sz="3600" dirty="0" err="1"/>
              <a:t>of</a:t>
            </a:r>
            <a:r>
              <a:rPr lang="hr-HR" sz="3600" dirty="0"/>
              <a:t> </a:t>
            </a:r>
            <a:r>
              <a:rPr lang="hr-HR" sz="3600" dirty="0" err="1"/>
              <a:t>the</a:t>
            </a:r>
            <a:r>
              <a:rPr lang="hr-HR" sz="3600" dirty="0"/>
              <a:t> </a:t>
            </a:r>
            <a:r>
              <a:rPr lang="hr-HR" sz="3600" dirty="0" err="1"/>
              <a:t>topic</a:t>
            </a:r>
            <a:r>
              <a:rPr lang="hr-HR" sz="3600" dirty="0"/>
              <a:t>, </a:t>
            </a:r>
            <a:r>
              <a:rPr lang="hr-HR" sz="3600" dirty="0" err="1"/>
              <a:t>avoid</a:t>
            </a:r>
            <a:r>
              <a:rPr lang="hr-HR" sz="3600" dirty="0"/>
              <a:t> </a:t>
            </a:r>
            <a:r>
              <a:rPr lang="hr-HR" sz="3600" dirty="0" err="1"/>
              <a:t>repeating</a:t>
            </a:r>
            <a:r>
              <a:rPr lang="hr-HR" sz="3600" dirty="0"/>
              <a:t> </a:t>
            </a:r>
            <a:r>
              <a:rPr lang="hr-HR" sz="3600" dirty="0" err="1"/>
              <a:t>the</a:t>
            </a:r>
            <a:r>
              <a:rPr lang="hr-HR" sz="3600" dirty="0"/>
              <a:t> </a:t>
            </a:r>
            <a:r>
              <a:rPr lang="hr-HR" sz="3600" dirty="0" err="1"/>
              <a:t>exact</a:t>
            </a:r>
            <a:r>
              <a:rPr lang="hr-HR" sz="3600" dirty="0"/>
              <a:t> </a:t>
            </a:r>
            <a:r>
              <a:rPr lang="hr-HR" sz="3600" dirty="0" err="1"/>
              <a:t>words</a:t>
            </a:r>
            <a:endParaRPr lang="hr-HR"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a:t>BODY PARAGRAPH 1</a:t>
            </a:r>
            <a:r>
              <a:rPr lang="hr-HR" dirty="0"/>
              <a:t> </a:t>
            </a:r>
          </a:p>
        </p:txBody>
      </p:sp>
      <p:sp>
        <p:nvSpPr>
          <p:cNvPr id="3" name="Rezervirano mjesto sadržaja 2"/>
          <p:cNvSpPr>
            <a:spLocks noGrp="1"/>
          </p:cNvSpPr>
          <p:nvPr>
            <p:ph sz="quarter" idx="1"/>
          </p:nvPr>
        </p:nvSpPr>
        <p:spPr>
          <a:xfrm>
            <a:off x="899592" y="1484784"/>
            <a:ext cx="7772400" cy="4572000"/>
          </a:xfrm>
        </p:spPr>
        <p:txBody>
          <a:bodyPr/>
          <a:lstStyle/>
          <a:p>
            <a:pPr>
              <a:buNone/>
            </a:pPr>
            <a:endParaRPr lang="hr-HR" sz="3200" dirty="0"/>
          </a:p>
          <a:p>
            <a:pPr>
              <a:buNone/>
            </a:pPr>
            <a:r>
              <a:rPr lang="hr-HR" sz="3600" dirty="0"/>
              <a:t>- </a:t>
            </a:r>
            <a:r>
              <a:rPr lang="hr-HR" sz="3600" b="1" dirty="0" err="1"/>
              <a:t>topic</a:t>
            </a:r>
            <a:r>
              <a:rPr lang="hr-HR" sz="3600" b="1" dirty="0"/>
              <a:t> sentence </a:t>
            </a:r>
            <a:r>
              <a:rPr lang="hr-HR" sz="3600" dirty="0"/>
              <a:t>(FOR / one </a:t>
            </a:r>
            <a:r>
              <a:rPr lang="hr-HR" sz="3600" dirty="0" err="1"/>
              <a:t>of</a:t>
            </a:r>
            <a:r>
              <a:rPr lang="hr-HR" sz="3600" dirty="0"/>
              <a:t> </a:t>
            </a:r>
            <a:r>
              <a:rPr lang="hr-HR" sz="3600" dirty="0" err="1"/>
              <a:t>the</a:t>
            </a:r>
            <a:r>
              <a:rPr lang="hr-HR" sz="3600" dirty="0"/>
              <a:t> </a:t>
            </a:r>
            <a:r>
              <a:rPr lang="hr-HR" sz="3600" dirty="0" err="1"/>
              <a:t>views</a:t>
            </a:r>
            <a:r>
              <a:rPr lang="hr-HR" sz="3600" dirty="0"/>
              <a:t>)</a:t>
            </a:r>
          </a:p>
          <a:p>
            <a:pPr>
              <a:buNone/>
            </a:pPr>
            <a:r>
              <a:rPr lang="hr-HR" sz="3600" dirty="0"/>
              <a:t>-</a:t>
            </a:r>
            <a:r>
              <a:rPr lang="hr-HR" sz="3600" b="1" dirty="0"/>
              <a:t> argument </a:t>
            </a:r>
            <a:r>
              <a:rPr lang="hr-HR" sz="3600" dirty="0"/>
              <a:t>1 + </a:t>
            </a:r>
            <a:r>
              <a:rPr lang="hr-HR" sz="3600" dirty="0" err="1"/>
              <a:t>support</a:t>
            </a:r>
            <a:r>
              <a:rPr lang="hr-HR" sz="3600" dirty="0"/>
              <a:t> </a:t>
            </a:r>
            <a:r>
              <a:rPr lang="hr-HR" sz="3600" dirty="0" err="1"/>
              <a:t>and</a:t>
            </a:r>
            <a:r>
              <a:rPr lang="hr-HR" sz="3600" dirty="0"/>
              <a:t> </a:t>
            </a:r>
            <a:r>
              <a:rPr lang="hr-HR" sz="3600" dirty="0" err="1"/>
              <a:t>examples</a:t>
            </a:r>
            <a:endParaRPr lang="hr-HR" sz="3600" dirty="0"/>
          </a:p>
          <a:p>
            <a:pPr>
              <a:buNone/>
            </a:pPr>
            <a:r>
              <a:rPr lang="hr-HR" sz="3600" dirty="0"/>
              <a:t>- argument 2 + </a:t>
            </a:r>
            <a:r>
              <a:rPr lang="hr-HR" sz="3600" b="1" dirty="0" err="1"/>
              <a:t>support</a:t>
            </a:r>
            <a:r>
              <a:rPr lang="hr-HR" sz="3600" b="1" dirty="0"/>
              <a:t> </a:t>
            </a:r>
            <a:r>
              <a:rPr lang="hr-HR" sz="3600" b="1" dirty="0" err="1"/>
              <a:t>and</a:t>
            </a:r>
            <a:r>
              <a:rPr lang="hr-HR" sz="3600" b="1" dirty="0"/>
              <a:t> </a:t>
            </a:r>
            <a:r>
              <a:rPr lang="hr-HR" sz="3600" b="1" dirty="0" err="1"/>
              <a:t>examples</a:t>
            </a:r>
            <a:endParaRPr lang="hr-HR" sz="3600" b="1" dirty="0"/>
          </a:p>
          <a:p>
            <a:pPr>
              <a:buNone/>
            </a:pPr>
            <a:r>
              <a:rPr lang="hr-HR" sz="3600" dirty="0"/>
              <a:t>- argument 3 + </a:t>
            </a:r>
            <a:r>
              <a:rPr lang="hr-HR" sz="3600" dirty="0" err="1"/>
              <a:t>support</a:t>
            </a:r>
            <a:r>
              <a:rPr lang="hr-HR" sz="3600" dirty="0"/>
              <a:t> </a:t>
            </a:r>
            <a:r>
              <a:rPr lang="hr-HR" sz="3600" dirty="0" err="1"/>
              <a:t>and</a:t>
            </a:r>
            <a:r>
              <a:rPr lang="hr-HR" sz="3600" dirty="0"/>
              <a:t> </a:t>
            </a:r>
            <a:r>
              <a:rPr lang="hr-HR" sz="3600" dirty="0" err="1"/>
              <a:t>examples</a:t>
            </a:r>
            <a:endParaRPr lang="hr-HR" sz="3600" dirty="0"/>
          </a:p>
          <a:p>
            <a:pPr>
              <a:buNone/>
            </a:pPr>
            <a:r>
              <a:rPr lang="hr-HR" sz="3600" dirty="0"/>
              <a:t>- </a:t>
            </a:r>
            <a:r>
              <a:rPr lang="hr-HR" sz="3600" b="1" dirty="0" err="1"/>
              <a:t>concluding</a:t>
            </a:r>
            <a:r>
              <a:rPr lang="hr-HR" sz="3600" dirty="0"/>
              <a:t> sentence (</a:t>
            </a:r>
            <a:r>
              <a:rPr lang="hr-HR" sz="3600" dirty="0" err="1"/>
              <a:t>preferably</a:t>
            </a:r>
            <a:r>
              <a:rPr lang="hr-HR" sz="3600" dirty="0"/>
              <a:t>)</a:t>
            </a:r>
          </a:p>
          <a:p>
            <a:endParaRPr lang="hr-HR"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a:t>BODY PARAGRAPH 2</a:t>
            </a:r>
            <a:r>
              <a:rPr lang="hr-HR" dirty="0"/>
              <a:t> </a:t>
            </a:r>
          </a:p>
        </p:txBody>
      </p:sp>
      <p:sp>
        <p:nvSpPr>
          <p:cNvPr id="3" name="Rezervirano mjesto sadržaja 2"/>
          <p:cNvSpPr>
            <a:spLocks noGrp="1"/>
          </p:cNvSpPr>
          <p:nvPr>
            <p:ph sz="quarter" idx="1"/>
          </p:nvPr>
        </p:nvSpPr>
        <p:spPr/>
        <p:txBody>
          <a:bodyPr/>
          <a:lstStyle/>
          <a:p>
            <a:pPr>
              <a:buNone/>
            </a:pPr>
            <a:endParaRPr lang="hr-HR" sz="3200" dirty="0"/>
          </a:p>
          <a:p>
            <a:pPr>
              <a:buNone/>
            </a:pPr>
            <a:r>
              <a:rPr lang="hr-HR" sz="3600" dirty="0"/>
              <a:t>- </a:t>
            </a:r>
            <a:r>
              <a:rPr lang="hr-HR" sz="3600" b="1" dirty="0" err="1"/>
              <a:t>topic</a:t>
            </a:r>
            <a:r>
              <a:rPr lang="hr-HR" sz="3600" b="1" dirty="0"/>
              <a:t> sentence </a:t>
            </a:r>
            <a:r>
              <a:rPr lang="hr-HR" sz="3600" dirty="0"/>
              <a:t>(AGAINST / </a:t>
            </a:r>
            <a:r>
              <a:rPr lang="hr-HR" sz="3600" dirty="0" err="1"/>
              <a:t>the</a:t>
            </a:r>
            <a:r>
              <a:rPr lang="hr-HR" sz="3600" dirty="0"/>
              <a:t> </a:t>
            </a:r>
            <a:r>
              <a:rPr lang="hr-HR" sz="3600" dirty="0" err="1"/>
              <a:t>other</a:t>
            </a:r>
            <a:r>
              <a:rPr lang="hr-HR" sz="3600" dirty="0"/>
              <a:t> </a:t>
            </a:r>
            <a:r>
              <a:rPr lang="hr-HR" sz="3600" dirty="0" err="1"/>
              <a:t>view</a:t>
            </a:r>
            <a:r>
              <a:rPr lang="hr-HR" sz="3600" dirty="0"/>
              <a:t>)</a:t>
            </a:r>
          </a:p>
          <a:p>
            <a:pPr>
              <a:buNone/>
            </a:pPr>
            <a:r>
              <a:rPr lang="hr-HR" sz="3600" dirty="0"/>
              <a:t>-</a:t>
            </a:r>
            <a:r>
              <a:rPr lang="hr-HR" sz="3600" b="1" dirty="0"/>
              <a:t> argument </a:t>
            </a:r>
            <a:r>
              <a:rPr lang="hr-HR" sz="3600" dirty="0"/>
              <a:t>1 + </a:t>
            </a:r>
            <a:r>
              <a:rPr lang="hr-HR" sz="3600" dirty="0" err="1"/>
              <a:t>support</a:t>
            </a:r>
            <a:r>
              <a:rPr lang="hr-HR" sz="3600" dirty="0"/>
              <a:t> </a:t>
            </a:r>
            <a:r>
              <a:rPr lang="hr-HR" sz="3600" dirty="0" err="1"/>
              <a:t>and</a:t>
            </a:r>
            <a:r>
              <a:rPr lang="hr-HR" sz="3600" dirty="0"/>
              <a:t> </a:t>
            </a:r>
            <a:r>
              <a:rPr lang="hr-HR" sz="3600" dirty="0" err="1"/>
              <a:t>examples</a:t>
            </a:r>
            <a:endParaRPr lang="hr-HR" sz="3600" dirty="0"/>
          </a:p>
          <a:p>
            <a:pPr>
              <a:buNone/>
            </a:pPr>
            <a:r>
              <a:rPr lang="hr-HR" sz="3600" dirty="0"/>
              <a:t>- argument 2 + </a:t>
            </a:r>
            <a:r>
              <a:rPr lang="hr-HR" sz="3600" b="1" dirty="0" err="1"/>
              <a:t>support</a:t>
            </a:r>
            <a:r>
              <a:rPr lang="hr-HR" sz="3600" b="1" dirty="0"/>
              <a:t> </a:t>
            </a:r>
            <a:r>
              <a:rPr lang="hr-HR" sz="3600" b="1" dirty="0" err="1"/>
              <a:t>and</a:t>
            </a:r>
            <a:r>
              <a:rPr lang="hr-HR" sz="3600" b="1" dirty="0"/>
              <a:t> </a:t>
            </a:r>
            <a:r>
              <a:rPr lang="hr-HR" sz="3600" b="1" dirty="0" err="1"/>
              <a:t>examples</a:t>
            </a:r>
            <a:endParaRPr lang="hr-HR" sz="3600" b="1" dirty="0"/>
          </a:p>
          <a:p>
            <a:pPr>
              <a:buNone/>
            </a:pPr>
            <a:r>
              <a:rPr lang="hr-HR" sz="3600" dirty="0"/>
              <a:t>- argument 3 + </a:t>
            </a:r>
            <a:r>
              <a:rPr lang="hr-HR" sz="3600" dirty="0" err="1"/>
              <a:t>support</a:t>
            </a:r>
            <a:r>
              <a:rPr lang="hr-HR" sz="3600" dirty="0"/>
              <a:t> </a:t>
            </a:r>
            <a:r>
              <a:rPr lang="hr-HR" sz="3600" dirty="0" err="1"/>
              <a:t>and</a:t>
            </a:r>
            <a:r>
              <a:rPr lang="hr-HR" sz="3600" dirty="0"/>
              <a:t> </a:t>
            </a:r>
            <a:r>
              <a:rPr lang="hr-HR" sz="3600" dirty="0" err="1"/>
              <a:t>examples</a:t>
            </a:r>
            <a:endParaRPr lang="hr-HR" sz="3600" dirty="0"/>
          </a:p>
          <a:p>
            <a:pPr>
              <a:buNone/>
            </a:pPr>
            <a:r>
              <a:rPr lang="hr-HR" sz="3600" dirty="0"/>
              <a:t>- </a:t>
            </a:r>
            <a:r>
              <a:rPr lang="hr-HR" sz="3600" dirty="0" err="1"/>
              <a:t>concluding</a:t>
            </a:r>
            <a:r>
              <a:rPr lang="hr-HR" sz="3600" dirty="0"/>
              <a:t> sentence (</a:t>
            </a:r>
            <a:r>
              <a:rPr lang="hr-HR" sz="3600" dirty="0" err="1"/>
              <a:t>preferably</a:t>
            </a:r>
            <a:r>
              <a:rPr lang="hr-HR" sz="3600" dirty="0"/>
              <a:t>)</a:t>
            </a:r>
          </a:p>
          <a:p>
            <a:endParaRPr lang="hr-H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GB" b="1" dirty="0"/>
              <a:t>CONCLUSION</a:t>
            </a:r>
            <a:endParaRPr lang="hr-HR" dirty="0"/>
          </a:p>
        </p:txBody>
      </p:sp>
      <p:sp>
        <p:nvSpPr>
          <p:cNvPr id="3" name="Rezervirano mjesto sadržaja 2"/>
          <p:cNvSpPr>
            <a:spLocks noGrp="1"/>
          </p:cNvSpPr>
          <p:nvPr>
            <p:ph sz="quarter" idx="1"/>
          </p:nvPr>
        </p:nvSpPr>
        <p:spPr>
          <a:xfrm>
            <a:off x="899592" y="2348880"/>
            <a:ext cx="7772400" cy="2701280"/>
          </a:xfrm>
        </p:spPr>
        <p:txBody>
          <a:bodyPr/>
          <a:lstStyle/>
          <a:p>
            <a:pPr>
              <a:buNone/>
            </a:pPr>
            <a:r>
              <a:rPr lang="en-GB" sz="3600" dirty="0"/>
              <a:t>- </a:t>
            </a:r>
            <a:r>
              <a:rPr lang="en-GB" sz="3600" b="1" dirty="0"/>
              <a:t>summary </a:t>
            </a:r>
            <a:r>
              <a:rPr lang="en-GB" sz="3600" dirty="0"/>
              <a:t>of the main arguments from both body paragraphs</a:t>
            </a:r>
            <a:endParaRPr lang="hr-HR" sz="3600" dirty="0"/>
          </a:p>
          <a:p>
            <a:pPr>
              <a:buNone/>
            </a:pPr>
            <a:r>
              <a:rPr lang="en-GB" sz="3600" dirty="0"/>
              <a:t>- your </a:t>
            </a:r>
            <a:r>
              <a:rPr lang="en-GB" sz="3600" b="1" dirty="0"/>
              <a:t>opinion</a:t>
            </a:r>
            <a:endParaRPr lang="hr-HR" sz="3600" b="1" dirty="0"/>
          </a:p>
          <a:p>
            <a:endParaRPr lang="hr-H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err="1"/>
              <a:t>Linking</a:t>
            </a:r>
            <a:r>
              <a:rPr lang="hr-HR" dirty="0"/>
              <a:t> </a:t>
            </a:r>
            <a:r>
              <a:rPr lang="hr-HR" dirty="0" err="1"/>
              <a:t>devices</a:t>
            </a:r>
            <a:endParaRPr lang="hr-HR" dirty="0"/>
          </a:p>
        </p:txBody>
      </p:sp>
      <p:sp>
        <p:nvSpPr>
          <p:cNvPr id="3" name="Rezervirano mjesto sadržaja 2"/>
          <p:cNvSpPr>
            <a:spLocks noGrp="1"/>
          </p:cNvSpPr>
          <p:nvPr>
            <p:ph sz="quarter" idx="1"/>
          </p:nvPr>
        </p:nvSpPr>
        <p:spPr/>
        <p:txBody>
          <a:bodyPr/>
          <a:lstStyle/>
          <a:p>
            <a:r>
              <a:rPr lang="hr-HR" b="1" dirty="0" err="1"/>
              <a:t>Ordering</a:t>
            </a:r>
            <a:r>
              <a:rPr lang="hr-HR" b="1" dirty="0"/>
              <a:t> </a:t>
            </a:r>
            <a:r>
              <a:rPr lang="hr-HR" b="1" dirty="0" err="1"/>
              <a:t>arguments</a:t>
            </a:r>
            <a:r>
              <a:rPr lang="hr-HR" b="1" dirty="0"/>
              <a:t> </a:t>
            </a:r>
            <a:r>
              <a:rPr lang="hr-HR" dirty="0"/>
              <a:t>– first </a:t>
            </a:r>
            <a:r>
              <a:rPr lang="hr-HR" dirty="0" err="1"/>
              <a:t>of</a:t>
            </a:r>
            <a:r>
              <a:rPr lang="hr-HR" dirty="0"/>
              <a:t> all, </a:t>
            </a:r>
            <a:r>
              <a:rPr lang="hr-HR" dirty="0" err="1"/>
              <a:t>second</a:t>
            </a:r>
            <a:r>
              <a:rPr lang="hr-HR" dirty="0"/>
              <a:t>(</a:t>
            </a:r>
            <a:r>
              <a:rPr lang="hr-HR" dirty="0" err="1"/>
              <a:t>ly</a:t>
            </a:r>
            <a:r>
              <a:rPr lang="hr-HR" dirty="0"/>
              <a:t>), to </a:t>
            </a:r>
            <a:r>
              <a:rPr lang="hr-HR" dirty="0" err="1"/>
              <a:t>begin</a:t>
            </a:r>
            <a:r>
              <a:rPr lang="hr-HR" dirty="0"/>
              <a:t> </a:t>
            </a:r>
            <a:r>
              <a:rPr lang="hr-HR" dirty="0" err="1"/>
              <a:t>with</a:t>
            </a:r>
            <a:r>
              <a:rPr lang="hr-HR" dirty="0"/>
              <a:t>, </a:t>
            </a:r>
            <a:r>
              <a:rPr lang="hr-HR" dirty="0" err="1"/>
              <a:t>next</a:t>
            </a:r>
            <a:r>
              <a:rPr lang="hr-HR" dirty="0"/>
              <a:t>… </a:t>
            </a:r>
          </a:p>
          <a:p>
            <a:r>
              <a:rPr lang="hr-HR" b="1" dirty="0" err="1"/>
              <a:t>Addition</a:t>
            </a:r>
            <a:r>
              <a:rPr lang="hr-HR" dirty="0"/>
              <a:t> – </a:t>
            </a:r>
            <a:r>
              <a:rPr lang="hr-HR" dirty="0" err="1"/>
              <a:t>besides</a:t>
            </a:r>
            <a:r>
              <a:rPr lang="hr-HR" dirty="0"/>
              <a:t>, </a:t>
            </a:r>
            <a:r>
              <a:rPr lang="hr-HR" dirty="0" err="1"/>
              <a:t>moreover</a:t>
            </a:r>
            <a:r>
              <a:rPr lang="hr-HR" dirty="0"/>
              <a:t>, </a:t>
            </a:r>
            <a:r>
              <a:rPr lang="hr-HR" dirty="0" err="1"/>
              <a:t>furthermore</a:t>
            </a:r>
            <a:r>
              <a:rPr lang="hr-HR" dirty="0"/>
              <a:t>, </a:t>
            </a:r>
            <a:r>
              <a:rPr lang="hr-HR" dirty="0" err="1"/>
              <a:t>in</a:t>
            </a:r>
            <a:r>
              <a:rPr lang="hr-HR" dirty="0"/>
              <a:t> </a:t>
            </a:r>
            <a:r>
              <a:rPr lang="hr-HR" dirty="0" err="1"/>
              <a:t>addition</a:t>
            </a:r>
            <a:r>
              <a:rPr lang="hr-HR" dirty="0"/>
              <a:t> to </a:t>
            </a:r>
            <a:r>
              <a:rPr lang="hr-HR" dirty="0" err="1"/>
              <a:t>this</a:t>
            </a:r>
            <a:r>
              <a:rPr lang="hr-HR" dirty="0"/>
              <a:t>…</a:t>
            </a:r>
          </a:p>
          <a:p>
            <a:r>
              <a:rPr lang="hr-HR" b="1" dirty="0" err="1"/>
              <a:t>Contrast</a:t>
            </a:r>
            <a:r>
              <a:rPr lang="hr-HR" dirty="0"/>
              <a:t> – on </a:t>
            </a:r>
            <a:r>
              <a:rPr lang="hr-HR" dirty="0" err="1"/>
              <a:t>the</a:t>
            </a:r>
            <a:r>
              <a:rPr lang="hr-HR" dirty="0"/>
              <a:t> </a:t>
            </a:r>
            <a:r>
              <a:rPr lang="hr-HR" dirty="0" err="1"/>
              <a:t>other</a:t>
            </a:r>
            <a:r>
              <a:rPr lang="hr-HR" dirty="0"/>
              <a:t> </a:t>
            </a:r>
            <a:r>
              <a:rPr lang="hr-HR" dirty="0" err="1"/>
              <a:t>hand</a:t>
            </a:r>
            <a:r>
              <a:rPr lang="hr-HR" dirty="0"/>
              <a:t>, </a:t>
            </a:r>
            <a:r>
              <a:rPr lang="hr-HR" dirty="0" err="1"/>
              <a:t>however</a:t>
            </a:r>
            <a:r>
              <a:rPr lang="hr-HR" dirty="0"/>
              <a:t>, </a:t>
            </a:r>
            <a:r>
              <a:rPr lang="hr-HR" dirty="0" err="1"/>
              <a:t>while</a:t>
            </a:r>
            <a:r>
              <a:rPr lang="hr-HR" dirty="0"/>
              <a:t>, </a:t>
            </a:r>
            <a:r>
              <a:rPr lang="hr-HR" dirty="0" err="1"/>
              <a:t>whereas</a:t>
            </a:r>
            <a:r>
              <a:rPr lang="hr-HR" dirty="0"/>
              <a:t>, </a:t>
            </a:r>
            <a:r>
              <a:rPr lang="hr-HR" dirty="0" err="1"/>
              <a:t>although</a:t>
            </a:r>
            <a:r>
              <a:rPr lang="hr-HR" dirty="0"/>
              <a:t>, </a:t>
            </a:r>
            <a:r>
              <a:rPr lang="hr-HR" dirty="0" err="1"/>
              <a:t>in</a:t>
            </a:r>
            <a:r>
              <a:rPr lang="hr-HR" dirty="0"/>
              <a:t> </a:t>
            </a:r>
            <a:r>
              <a:rPr lang="hr-HR" dirty="0" err="1"/>
              <a:t>contrast</a:t>
            </a:r>
            <a:r>
              <a:rPr lang="hr-HR" dirty="0"/>
              <a:t> to…</a:t>
            </a:r>
          </a:p>
          <a:p>
            <a:r>
              <a:rPr lang="hr-HR" b="1" dirty="0" err="1"/>
              <a:t>Cause</a:t>
            </a:r>
            <a:r>
              <a:rPr lang="hr-HR" b="1" dirty="0"/>
              <a:t> </a:t>
            </a:r>
            <a:r>
              <a:rPr lang="hr-HR" b="1" dirty="0" err="1"/>
              <a:t>and</a:t>
            </a:r>
            <a:r>
              <a:rPr lang="hr-HR" b="1" dirty="0"/>
              <a:t> </a:t>
            </a:r>
            <a:r>
              <a:rPr lang="hr-HR" b="1" dirty="0" err="1"/>
              <a:t>effect</a:t>
            </a:r>
            <a:r>
              <a:rPr lang="hr-HR" b="1" dirty="0"/>
              <a:t> </a:t>
            </a:r>
            <a:r>
              <a:rPr lang="hr-HR" dirty="0"/>
              <a:t>– </a:t>
            </a:r>
            <a:r>
              <a:rPr lang="hr-HR" dirty="0" err="1"/>
              <a:t>because</a:t>
            </a:r>
            <a:r>
              <a:rPr lang="hr-HR" dirty="0"/>
              <a:t>, </a:t>
            </a:r>
            <a:r>
              <a:rPr lang="hr-HR" dirty="0" err="1"/>
              <a:t>since</a:t>
            </a:r>
            <a:r>
              <a:rPr lang="hr-HR" dirty="0"/>
              <a:t>, </a:t>
            </a:r>
            <a:r>
              <a:rPr lang="hr-HR" dirty="0" err="1"/>
              <a:t>due</a:t>
            </a:r>
            <a:r>
              <a:rPr lang="hr-HR" dirty="0"/>
              <a:t> to (</a:t>
            </a:r>
            <a:r>
              <a:rPr lang="hr-HR" dirty="0" err="1"/>
              <a:t>the</a:t>
            </a:r>
            <a:r>
              <a:rPr lang="hr-HR" dirty="0"/>
              <a:t> </a:t>
            </a:r>
            <a:r>
              <a:rPr lang="hr-HR" dirty="0" err="1"/>
              <a:t>fact</a:t>
            </a:r>
            <a:r>
              <a:rPr lang="hr-HR" dirty="0"/>
              <a:t> </a:t>
            </a:r>
            <a:r>
              <a:rPr lang="hr-HR" dirty="0" err="1"/>
              <a:t>that</a:t>
            </a:r>
            <a:r>
              <a:rPr lang="hr-HR" dirty="0"/>
              <a:t>)…</a:t>
            </a:r>
          </a:p>
          <a:p>
            <a:r>
              <a:rPr lang="hr-HR" b="1" dirty="0" err="1"/>
              <a:t>Result</a:t>
            </a:r>
            <a:r>
              <a:rPr lang="hr-HR" dirty="0"/>
              <a:t> – as a </a:t>
            </a:r>
            <a:r>
              <a:rPr lang="hr-HR" dirty="0" err="1"/>
              <a:t>result</a:t>
            </a:r>
            <a:r>
              <a:rPr lang="hr-HR" dirty="0"/>
              <a:t>, </a:t>
            </a:r>
            <a:r>
              <a:rPr lang="hr-HR" dirty="0" err="1"/>
              <a:t>therefore</a:t>
            </a:r>
            <a:r>
              <a:rPr lang="hr-HR" dirty="0"/>
              <a:t>, </a:t>
            </a:r>
            <a:r>
              <a:rPr lang="hr-HR" dirty="0" err="1"/>
              <a:t>so</a:t>
            </a:r>
            <a:r>
              <a:rPr lang="hr-HR" dirty="0"/>
              <a:t>, </a:t>
            </a:r>
            <a:r>
              <a:rPr lang="hr-HR" dirty="0" err="1"/>
              <a:t>consequently</a:t>
            </a:r>
            <a:r>
              <a:rPr lang="hr-HR"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zervirano mjesto sadržaja 4" descr="Izrezakchecklist 1.JPG"/>
          <p:cNvPicPr>
            <a:picLocks noGrp="1" noChangeAspect="1"/>
          </p:cNvPicPr>
          <p:nvPr>
            <p:ph sz="quarter" idx="1"/>
          </p:nvPr>
        </p:nvPicPr>
        <p:blipFill>
          <a:blip r:embed="rId3" cstate="print"/>
          <a:stretch>
            <a:fillRect/>
          </a:stretch>
        </p:blipFill>
        <p:spPr>
          <a:xfrm>
            <a:off x="251520" y="908720"/>
            <a:ext cx="4392488" cy="4896544"/>
          </a:xfrm>
        </p:spPr>
      </p:pic>
      <p:pic>
        <p:nvPicPr>
          <p:cNvPr id="6" name="Rezervirano mjesto sadržaja 5" descr="Izrezakchecklist 2.JPG"/>
          <p:cNvPicPr>
            <a:picLocks noGrp="1" noChangeAspect="1"/>
          </p:cNvPicPr>
          <p:nvPr>
            <p:ph sz="quarter" idx="2"/>
          </p:nvPr>
        </p:nvPicPr>
        <p:blipFill>
          <a:blip r:embed="rId4" cstate="print"/>
          <a:stretch>
            <a:fillRect/>
          </a:stretch>
        </p:blipFill>
        <p:spPr>
          <a:xfrm>
            <a:off x="4716016" y="908720"/>
            <a:ext cx="4248472" cy="4896544"/>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err="1"/>
              <a:t>The</a:t>
            </a:r>
            <a:r>
              <a:rPr lang="hr-HR" dirty="0"/>
              <a:t> Internet is </a:t>
            </a:r>
            <a:r>
              <a:rPr lang="hr-HR" dirty="0" err="1"/>
              <a:t>bad</a:t>
            </a:r>
            <a:r>
              <a:rPr lang="hr-HR" dirty="0"/>
              <a:t> for </a:t>
            </a:r>
            <a:r>
              <a:rPr lang="hr-HR" dirty="0" err="1"/>
              <a:t>friendships</a:t>
            </a:r>
            <a:r>
              <a:rPr lang="hr-HR" dirty="0"/>
              <a:t> </a:t>
            </a:r>
            <a:r>
              <a:rPr lang="hr-HR" dirty="0" err="1"/>
              <a:t>and</a:t>
            </a:r>
            <a:r>
              <a:rPr lang="hr-HR" dirty="0"/>
              <a:t> </a:t>
            </a:r>
            <a:r>
              <a:rPr lang="hr-HR" dirty="0" err="1"/>
              <a:t>relationships</a:t>
            </a:r>
            <a:r>
              <a:rPr lang="hr-HR" dirty="0"/>
              <a:t>. </a:t>
            </a:r>
            <a:r>
              <a:rPr lang="hr-HR" dirty="0" err="1"/>
              <a:t>Discuss</a:t>
            </a:r>
            <a:r>
              <a:rPr lang="hr-HR" dirty="0"/>
              <a:t>.</a:t>
            </a:r>
          </a:p>
        </p:txBody>
      </p:sp>
      <p:sp>
        <p:nvSpPr>
          <p:cNvPr id="3" name="Rezervirano mjesto sadržaja 2"/>
          <p:cNvSpPr>
            <a:spLocks noGrp="1"/>
          </p:cNvSpPr>
          <p:nvPr>
            <p:ph sz="quarter" idx="1"/>
          </p:nvPr>
        </p:nvSpPr>
        <p:spPr>
          <a:xfrm>
            <a:off x="971600" y="2060848"/>
            <a:ext cx="7772400" cy="2701280"/>
          </a:xfrm>
        </p:spPr>
        <p:txBody>
          <a:bodyPr/>
          <a:lstStyle/>
          <a:p>
            <a:r>
              <a:rPr lang="hr-HR" dirty="0" err="1"/>
              <a:t>Write</a:t>
            </a:r>
            <a:r>
              <a:rPr lang="hr-HR" dirty="0"/>
              <a:t> </a:t>
            </a:r>
            <a:r>
              <a:rPr lang="hr-HR" dirty="0" err="1"/>
              <a:t>an</a:t>
            </a:r>
            <a:r>
              <a:rPr lang="hr-HR" dirty="0"/>
              <a:t> </a:t>
            </a:r>
            <a:r>
              <a:rPr lang="hr-HR" dirty="0" err="1"/>
              <a:t>essay</a:t>
            </a:r>
            <a:r>
              <a:rPr lang="hr-HR" dirty="0"/>
              <a:t> </a:t>
            </a:r>
            <a:r>
              <a:rPr lang="hr-HR" dirty="0" err="1"/>
              <a:t>of</a:t>
            </a:r>
            <a:r>
              <a:rPr lang="hr-HR" dirty="0"/>
              <a:t> 200-250 </a:t>
            </a:r>
            <a:r>
              <a:rPr lang="hr-HR" dirty="0" err="1"/>
              <a:t>words</a:t>
            </a:r>
            <a:endParaRPr lang="hr-HR" dirty="0"/>
          </a:p>
          <a:p>
            <a:r>
              <a:rPr lang="hr-HR" dirty="0" err="1"/>
              <a:t>Your</a:t>
            </a:r>
            <a:r>
              <a:rPr lang="hr-HR" dirty="0"/>
              <a:t> </a:t>
            </a:r>
            <a:r>
              <a:rPr lang="hr-HR" dirty="0" err="1"/>
              <a:t>essay</a:t>
            </a:r>
            <a:r>
              <a:rPr lang="hr-HR" dirty="0"/>
              <a:t> </a:t>
            </a:r>
            <a:r>
              <a:rPr lang="hr-HR" dirty="0" err="1"/>
              <a:t>should</a:t>
            </a:r>
            <a:r>
              <a:rPr lang="hr-HR" dirty="0"/>
              <a:t> </a:t>
            </a:r>
            <a:r>
              <a:rPr lang="hr-HR" dirty="0" err="1"/>
              <a:t>have</a:t>
            </a:r>
            <a:r>
              <a:rPr lang="hr-HR" dirty="0"/>
              <a:t> </a:t>
            </a:r>
            <a:r>
              <a:rPr lang="hr-HR" dirty="0" err="1"/>
              <a:t>an</a:t>
            </a:r>
            <a:r>
              <a:rPr lang="hr-HR" dirty="0"/>
              <a:t> </a:t>
            </a:r>
            <a:r>
              <a:rPr lang="hr-HR" dirty="0" err="1"/>
              <a:t>introduction</a:t>
            </a:r>
            <a:r>
              <a:rPr lang="hr-HR" dirty="0"/>
              <a:t>, </a:t>
            </a:r>
            <a:r>
              <a:rPr lang="hr-HR" dirty="0" err="1"/>
              <a:t>body</a:t>
            </a:r>
            <a:r>
              <a:rPr lang="hr-HR" dirty="0"/>
              <a:t> </a:t>
            </a:r>
            <a:r>
              <a:rPr lang="hr-HR" dirty="0" err="1"/>
              <a:t>and</a:t>
            </a:r>
            <a:r>
              <a:rPr lang="hr-HR" dirty="0"/>
              <a:t> </a:t>
            </a:r>
            <a:r>
              <a:rPr lang="hr-HR" dirty="0" err="1"/>
              <a:t>conclusion</a:t>
            </a:r>
            <a:endParaRPr lang="hr-HR" dirty="0"/>
          </a:p>
          <a:p>
            <a:r>
              <a:rPr lang="hr-HR" dirty="0" err="1"/>
              <a:t>Discuss</a:t>
            </a:r>
            <a:r>
              <a:rPr lang="hr-HR" dirty="0"/>
              <a:t> </a:t>
            </a:r>
            <a:r>
              <a:rPr lang="hr-HR" dirty="0" err="1"/>
              <a:t>arguments</a:t>
            </a:r>
            <a:r>
              <a:rPr lang="hr-HR" dirty="0"/>
              <a:t> for </a:t>
            </a:r>
            <a:r>
              <a:rPr lang="hr-HR" dirty="0" err="1"/>
              <a:t>and</a:t>
            </a:r>
            <a:r>
              <a:rPr lang="hr-HR" dirty="0"/>
              <a:t> </a:t>
            </a:r>
            <a:r>
              <a:rPr lang="hr-HR" dirty="0" err="1"/>
              <a:t>against</a:t>
            </a:r>
            <a:r>
              <a:rPr lang="hr-HR" dirty="0"/>
              <a:t> </a:t>
            </a:r>
            <a:r>
              <a:rPr lang="hr-HR" dirty="0" err="1"/>
              <a:t>theis</a:t>
            </a:r>
            <a:r>
              <a:rPr lang="hr-HR" dirty="0"/>
              <a:t> </a:t>
            </a:r>
            <a:r>
              <a:rPr lang="hr-HR" dirty="0" err="1"/>
              <a:t>view</a:t>
            </a:r>
            <a:r>
              <a:rPr lang="hr-HR" dirty="0"/>
              <a:t> </a:t>
            </a:r>
            <a:r>
              <a:rPr lang="hr-HR" dirty="0" err="1"/>
              <a:t>and</a:t>
            </a:r>
            <a:r>
              <a:rPr lang="hr-HR" dirty="0"/>
              <a:t> </a:t>
            </a:r>
            <a:r>
              <a:rPr lang="hr-HR" dirty="0" err="1"/>
              <a:t>give</a:t>
            </a:r>
            <a:r>
              <a:rPr lang="hr-HR" dirty="0"/>
              <a:t> </a:t>
            </a:r>
            <a:r>
              <a:rPr lang="hr-HR" dirty="0" err="1"/>
              <a:t>your</a:t>
            </a:r>
            <a:r>
              <a:rPr lang="hr-HR"/>
              <a:t> own opinion</a:t>
            </a:r>
            <a:endParaRPr lang="hr-HR" dirty="0"/>
          </a:p>
          <a:p>
            <a:endParaRPr lang="hr-H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slov 2"/>
          <p:cNvSpPr>
            <a:spLocks noGrp="1"/>
          </p:cNvSpPr>
          <p:nvPr>
            <p:ph type="subTitle" idx="1"/>
          </p:nvPr>
        </p:nvSpPr>
        <p:spPr>
          <a:xfrm>
            <a:off x="1295400" y="3068960"/>
            <a:ext cx="6400800" cy="3384376"/>
          </a:xfrm>
        </p:spPr>
        <p:txBody>
          <a:bodyPr>
            <a:normAutofit/>
          </a:bodyPr>
          <a:lstStyle/>
          <a:p>
            <a:r>
              <a:rPr lang="hr-HR" dirty="0"/>
              <a:t>TODAY  YOU  WILL </a:t>
            </a:r>
          </a:p>
          <a:p>
            <a:r>
              <a:rPr lang="hr-HR" dirty="0" err="1"/>
              <a:t>Play</a:t>
            </a:r>
            <a:r>
              <a:rPr lang="hr-HR" dirty="0"/>
              <a:t> a game</a:t>
            </a:r>
          </a:p>
          <a:p>
            <a:r>
              <a:rPr lang="hr-HR" dirty="0" err="1"/>
              <a:t>Practice</a:t>
            </a:r>
            <a:r>
              <a:rPr lang="hr-HR" dirty="0"/>
              <a:t> </a:t>
            </a:r>
            <a:r>
              <a:rPr lang="hr-HR" dirty="0" err="1"/>
              <a:t>creating</a:t>
            </a:r>
            <a:r>
              <a:rPr lang="hr-HR" dirty="0"/>
              <a:t> </a:t>
            </a:r>
            <a:r>
              <a:rPr lang="hr-HR" dirty="0" err="1"/>
              <a:t>different</a:t>
            </a:r>
            <a:r>
              <a:rPr lang="hr-HR" dirty="0"/>
              <a:t> </a:t>
            </a:r>
            <a:r>
              <a:rPr lang="hr-HR" dirty="0" err="1"/>
              <a:t>parts</a:t>
            </a:r>
            <a:r>
              <a:rPr lang="hr-HR" dirty="0"/>
              <a:t> </a:t>
            </a:r>
            <a:r>
              <a:rPr lang="hr-HR" dirty="0" err="1"/>
              <a:t>of</a:t>
            </a:r>
            <a:r>
              <a:rPr lang="hr-HR" dirty="0"/>
              <a:t> </a:t>
            </a:r>
            <a:r>
              <a:rPr lang="hr-HR" dirty="0" err="1"/>
              <a:t>the</a:t>
            </a:r>
            <a:r>
              <a:rPr lang="hr-HR" dirty="0"/>
              <a:t> </a:t>
            </a:r>
            <a:r>
              <a:rPr lang="hr-HR" dirty="0" err="1"/>
              <a:t>essay</a:t>
            </a:r>
            <a:endParaRPr lang="hr-HR" dirty="0"/>
          </a:p>
          <a:p>
            <a:r>
              <a:rPr lang="hr-HR" dirty="0" err="1"/>
              <a:t>Write</a:t>
            </a:r>
            <a:r>
              <a:rPr lang="hr-HR" dirty="0"/>
              <a:t> </a:t>
            </a:r>
            <a:r>
              <a:rPr lang="hr-HR" dirty="0" err="1"/>
              <a:t>an</a:t>
            </a:r>
            <a:r>
              <a:rPr lang="hr-HR" dirty="0"/>
              <a:t> </a:t>
            </a:r>
            <a:r>
              <a:rPr lang="hr-HR" dirty="0" err="1"/>
              <a:t>essay</a:t>
            </a:r>
            <a:endParaRPr lang="hr-HR" dirty="0"/>
          </a:p>
          <a:p>
            <a:r>
              <a:rPr lang="hr-HR" dirty="0" err="1"/>
              <a:t>Check</a:t>
            </a:r>
            <a:r>
              <a:rPr lang="hr-HR" dirty="0"/>
              <a:t> </a:t>
            </a:r>
            <a:r>
              <a:rPr lang="hr-HR" dirty="0" err="1"/>
              <a:t>each</a:t>
            </a:r>
            <a:r>
              <a:rPr lang="hr-HR" dirty="0"/>
              <a:t> </a:t>
            </a:r>
            <a:r>
              <a:rPr lang="hr-HR" dirty="0" err="1"/>
              <a:t>other</a:t>
            </a:r>
            <a:r>
              <a:rPr lang="hr-HR" dirty="0"/>
              <a:t>’s </a:t>
            </a:r>
            <a:r>
              <a:rPr lang="hr-HR" dirty="0" err="1"/>
              <a:t>essays</a:t>
            </a:r>
            <a:endParaRPr lang="hr-HR" dirty="0"/>
          </a:p>
          <a:p>
            <a:r>
              <a:rPr lang="hr-HR" dirty="0" err="1"/>
              <a:t>Play</a:t>
            </a:r>
            <a:r>
              <a:rPr lang="hr-HR" dirty="0"/>
              <a:t> </a:t>
            </a:r>
            <a:r>
              <a:rPr lang="hr-HR" dirty="0" err="1"/>
              <a:t>another</a:t>
            </a:r>
            <a:r>
              <a:rPr lang="hr-HR" dirty="0"/>
              <a:t> game</a:t>
            </a:r>
          </a:p>
          <a:p>
            <a:r>
              <a:rPr lang="hr-HR" dirty="0" err="1"/>
              <a:t>Get</a:t>
            </a:r>
            <a:r>
              <a:rPr lang="hr-HR" dirty="0"/>
              <a:t> no </a:t>
            </a:r>
            <a:r>
              <a:rPr lang="hr-HR" dirty="0" err="1"/>
              <a:t>homework</a:t>
            </a:r>
            <a:endParaRPr lang="hr-HR" dirty="0"/>
          </a:p>
          <a:p>
            <a:endParaRPr lang="hr-HR" dirty="0"/>
          </a:p>
        </p:txBody>
      </p:sp>
      <p:sp>
        <p:nvSpPr>
          <p:cNvPr id="2" name="Naslov 1"/>
          <p:cNvSpPr>
            <a:spLocks noGrp="1"/>
          </p:cNvSpPr>
          <p:nvPr>
            <p:ph type="ctrTitle"/>
          </p:nvPr>
        </p:nvSpPr>
        <p:spPr>
          <a:xfrm>
            <a:off x="395536" y="908720"/>
            <a:ext cx="8229600" cy="1470025"/>
          </a:xfrm>
        </p:spPr>
        <p:style>
          <a:lnRef idx="3">
            <a:schemeClr val="lt1"/>
          </a:lnRef>
          <a:fillRef idx="1">
            <a:schemeClr val="accent5"/>
          </a:fillRef>
          <a:effectRef idx="1">
            <a:schemeClr val="accent5"/>
          </a:effectRef>
          <a:fontRef idx="minor">
            <a:schemeClr val="lt1"/>
          </a:fontRef>
        </p:style>
        <p:txBody>
          <a:bodyPr/>
          <a:lstStyle/>
          <a:p>
            <a:r>
              <a:rPr lang="hr-HR" dirty="0"/>
              <a:t>FOR AND AGAINST/ ARGUMENTATIVE ESSAY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914400" y="188640"/>
            <a:ext cx="7772400" cy="6408712"/>
          </a:xfrm>
        </p:spPr>
        <p:txBody>
          <a:bodyPr>
            <a:normAutofit fontScale="70000" lnSpcReduction="20000"/>
          </a:bodyPr>
          <a:lstStyle/>
          <a:p>
            <a:pPr>
              <a:buNone/>
            </a:pPr>
            <a:r>
              <a:rPr lang="hr-HR" b="1" dirty="0"/>
              <a:t>	</a:t>
            </a:r>
            <a:r>
              <a:rPr lang="en-GB" b="1" dirty="0"/>
              <a:t>IN YOUR GROUP WRITE AN ESSAY ON THE GIVEN TOPIC. YOU CAN DIVIDE THE GROUP INTO SMALLER SUBGROUPS THAT WILL EACH WRITE ONE PART OF THE ESSAY, OR THE WHOLE GROUP CAN WRITE THE ESSAY TOGETHER.</a:t>
            </a:r>
            <a:endParaRPr lang="hr-HR" dirty="0"/>
          </a:p>
          <a:p>
            <a:pPr>
              <a:buNone/>
            </a:pPr>
            <a:r>
              <a:rPr lang="en-GB" b="1" dirty="0"/>
              <a:t> </a:t>
            </a:r>
            <a:endParaRPr lang="hr-HR" dirty="0"/>
          </a:p>
          <a:p>
            <a:pPr>
              <a:buNone/>
            </a:pPr>
            <a:r>
              <a:rPr lang="en-GB" b="1" i="1" dirty="0"/>
              <a:t>The internet is bad for friendships and relationships. Discuss.</a:t>
            </a:r>
            <a:endParaRPr lang="hr-HR" dirty="0"/>
          </a:p>
          <a:p>
            <a:pPr>
              <a:buNone/>
            </a:pPr>
            <a:r>
              <a:rPr lang="en-GB" b="1" dirty="0"/>
              <a:t> </a:t>
            </a:r>
            <a:endParaRPr lang="hr-HR" dirty="0"/>
          </a:p>
          <a:p>
            <a:pPr>
              <a:buNone/>
            </a:pPr>
            <a:r>
              <a:rPr lang="en-GB" b="1" dirty="0"/>
              <a:t>BRAINSTORM: (jumbled arguments)</a:t>
            </a:r>
            <a:endParaRPr lang="hr-HR" dirty="0"/>
          </a:p>
          <a:p>
            <a:pPr>
              <a:buNone/>
            </a:pPr>
            <a:r>
              <a:rPr lang="en-GB" dirty="0"/>
              <a:t>_____ You can make a lot of friends very easily.</a:t>
            </a:r>
            <a:endParaRPr lang="hr-HR" dirty="0"/>
          </a:p>
          <a:p>
            <a:pPr>
              <a:buNone/>
            </a:pPr>
            <a:r>
              <a:rPr lang="en-GB" dirty="0"/>
              <a:t>_____ It’s difficult to know if people are being honest.</a:t>
            </a:r>
            <a:endParaRPr lang="hr-HR" dirty="0"/>
          </a:p>
          <a:p>
            <a:pPr>
              <a:buNone/>
            </a:pPr>
            <a:r>
              <a:rPr lang="en-GB" dirty="0"/>
              <a:t>_____ You make friends with people you wouldn’t usually meet.</a:t>
            </a:r>
            <a:endParaRPr lang="hr-HR" dirty="0"/>
          </a:p>
          <a:p>
            <a:pPr>
              <a:buNone/>
            </a:pPr>
            <a:r>
              <a:rPr lang="en-GB" dirty="0"/>
              <a:t> _____You can meet people from all over the world.</a:t>
            </a:r>
            <a:endParaRPr lang="hr-HR" dirty="0"/>
          </a:p>
          <a:p>
            <a:pPr>
              <a:buNone/>
            </a:pPr>
            <a:r>
              <a:rPr lang="en-GB" dirty="0"/>
              <a:t>_____ You need a computer and a good internet connection.</a:t>
            </a:r>
            <a:endParaRPr lang="hr-HR" dirty="0"/>
          </a:p>
          <a:p>
            <a:pPr>
              <a:buNone/>
            </a:pPr>
            <a:r>
              <a:rPr lang="en-GB" dirty="0"/>
              <a:t>_____You have to wait for a reply when you make a comment.</a:t>
            </a:r>
            <a:endParaRPr lang="hr-HR" dirty="0"/>
          </a:p>
          <a:p>
            <a:pPr>
              <a:buNone/>
            </a:pPr>
            <a:r>
              <a:rPr lang="en-GB" dirty="0"/>
              <a:t>_____ It is less interesting because you can’t go out to different places together.</a:t>
            </a:r>
            <a:endParaRPr lang="hr-HR" dirty="0"/>
          </a:p>
          <a:p>
            <a:pPr>
              <a:buNone/>
            </a:pPr>
            <a:r>
              <a:rPr lang="en-GB" dirty="0"/>
              <a:t>_____ It is easier to find people who share the same interests as </a:t>
            </a:r>
            <a:r>
              <a:rPr lang="en-GB" dirty="0" err="1"/>
              <a:t>yo</a:t>
            </a:r>
            <a:r>
              <a:rPr lang="hr-HR" dirty="0"/>
              <a:t>u.</a:t>
            </a:r>
          </a:p>
          <a:p>
            <a:pPr>
              <a:buNone/>
            </a:pPr>
            <a:endParaRPr lang="hr-HR" dirty="0"/>
          </a:p>
          <a:p>
            <a:pPr>
              <a:buNone/>
            </a:pPr>
            <a:r>
              <a:rPr lang="en-GB" i="1" dirty="0"/>
              <a:t>Write F (for) or A (against) next to each argument.</a:t>
            </a:r>
            <a:endParaRPr lang="hr-HR" dirty="0"/>
          </a:p>
          <a:p>
            <a:pPr>
              <a:buNone/>
            </a:pPr>
            <a:r>
              <a:rPr lang="en-GB" i="1" dirty="0"/>
              <a:t>Plan the second and the third paragraphs for the</a:t>
            </a:r>
            <a:r>
              <a:rPr lang="hr-HR" i="1" dirty="0"/>
              <a:t> </a:t>
            </a:r>
            <a:r>
              <a:rPr lang="hr-HR" i="1" dirty="0" err="1"/>
              <a:t>given</a:t>
            </a:r>
            <a:r>
              <a:rPr lang="en-GB" i="1" dirty="0"/>
              <a:t> essay title – choose two arguments for and two against and think of a supporting statement or an example for each argument.</a:t>
            </a:r>
            <a:endParaRPr lang="hr-HR" dirty="0"/>
          </a:p>
          <a:p>
            <a:pPr>
              <a:buNone/>
            </a:pPr>
            <a:r>
              <a:rPr lang="en-GB" i="1" dirty="0"/>
              <a:t>Plan what to write in which part of the essay with the rest of your group. </a:t>
            </a:r>
            <a:endParaRPr lang="hr-H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pPr algn="ctr"/>
            <a:r>
              <a:rPr lang="hr-HR" sz="7200" dirty="0"/>
              <a:t>REMEMBER!!!</a:t>
            </a:r>
          </a:p>
        </p:txBody>
      </p:sp>
      <p:sp>
        <p:nvSpPr>
          <p:cNvPr id="3" name="Rezervirano mjesto sadržaja 2"/>
          <p:cNvSpPr>
            <a:spLocks noGrp="1"/>
          </p:cNvSpPr>
          <p:nvPr>
            <p:ph sz="quarter" idx="1"/>
          </p:nvPr>
        </p:nvSpPr>
        <p:spPr>
          <a:xfrm>
            <a:off x="323528" y="1447800"/>
            <a:ext cx="9001000" cy="4572000"/>
          </a:xfrm>
        </p:spPr>
        <p:txBody>
          <a:bodyPr>
            <a:normAutofit fontScale="62500" lnSpcReduction="20000"/>
          </a:bodyPr>
          <a:lstStyle/>
          <a:p>
            <a:pPr>
              <a:buNone/>
            </a:pPr>
            <a:r>
              <a:rPr lang="hr-HR" sz="9600" dirty="0"/>
              <a:t> </a:t>
            </a:r>
          </a:p>
          <a:p>
            <a:pPr>
              <a:buNone/>
            </a:pPr>
            <a:r>
              <a:rPr lang="hr-HR" sz="8600" dirty="0"/>
              <a:t>WRITING IS A PROCESS!!!</a:t>
            </a:r>
          </a:p>
          <a:p>
            <a:pPr>
              <a:buNone/>
            </a:pPr>
            <a:endParaRPr lang="hr-HR" sz="9600" dirty="0"/>
          </a:p>
          <a:p>
            <a:pPr>
              <a:buNone/>
            </a:pPr>
            <a:r>
              <a:rPr lang="hr-HR" sz="8000" dirty="0"/>
              <a:t>PLANNING AND ORGANIZATION ARE ESSENTIAL!!!</a:t>
            </a:r>
          </a:p>
          <a:p>
            <a:pPr>
              <a:buNone/>
            </a:pPr>
            <a:r>
              <a:rPr lang="hr-HR" sz="9600" dirty="0"/>
              <a:t> </a:t>
            </a:r>
          </a:p>
          <a:p>
            <a:pPr>
              <a:buNone/>
            </a:pPr>
            <a:endParaRPr lang="hr-HR" sz="9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ctr"/>
            <a:r>
              <a:rPr lang="hr-HR" dirty="0"/>
              <a:t>WHAT DO YOU KNOW ABOUT YOUR ESSAY TASK?</a:t>
            </a:r>
          </a:p>
        </p:txBody>
      </p:sp>
      <p:sp>
        <p:nvSpPr>
          <p:cNvPr id="3" name="Rezervirano mjesto sadržaja 2"/>
          <p:cNvSpPr>
            <a:spLocks noGrp="1"/>
          </p:cNvSpPr>
          <p:nvPr>
            <p:ph sz="quarter" idx="1"/>
          </p:nvPr>
        </p:nvSpPr>
        <p:spPr/>
        <p:txBody>
          <a:bodyPr>
            <a:normAutofit/>
          </a:bodyPr>
          <a:lstStyle/>
          <a:p>
            <a:r>
              <a:rPr lang="hr-HR" sz="4000" dirty="0" err="1"/>
              <a:t>What</a:t>
            </a:r>
            <a:r>
              <a:rPr lang="hr-HR" sz="4000" dirty="0"/>
              <a:t> do </a:t>
            </a:r>
            <a:r>
              <a:rPr lang="hr-HR" sz="4000" dirty="0" err="1"/>
              <a:t>you</a:t>
            </a:r>
            <a:r>
              <a:rPr lang="hr-HR" sz="4000" dirty="0"/>
              <a:t> </a:t>
            </a:r>
            <a:r>
              <a:rPr lang="hr-HR" sz="4000" dirty="0" err="1"/>
              <a:t>have</a:t>
            </a:r>
            <a:r>
              <a:rPr lang="hr-HR" sz="4000" dirty="0"/>
              <a:t> to do?</a:t>
            </a:r>
          </a:p>
          <a:p>
            <a:r>
              <a:rPr lang="hr-HR" sz="4000" dirty="0" err="1"/>
              <a:t>How</a:t>
            </a:r>
            <a:r>
              <a:rPr lang="hr-HR" sz="4000" dirty="0"/>
              <a:t> </a:t>
            </a:r>
            <a:r>
              <a:rPr lang="hr-HR" sz="4000" dirty="0" err="1"/>
              <a:t>many</a:t>
            </a:r>
            <a:r>
              <a:rPr lang="hr-HR" sz="4000" dirty="0"/>
              <a:t> </a:t>
            </a:r>
            <a:r>
              <a:rPr lang="hr-HR" sz="4000" dirty="0" err="1"/>
              <a:t>parts</a:t>
            </a:r>
            <a:r>
              <a:rPr lang="hr-HR" sz="4000" dirty="0"/>
              <a:t> </a:t>
            </a:r>
            <a:r>
              <a:rPr lang="hr-HR" sz="4000" dirty="0" err="1"/>
              <a:t>should</a:t>
            </a:r>
            <a:r>
              <a:rPr lang="hr-HR" sz="4000" dirty="0"/>
              <a:t> </a:t>
            </a:r>
            <a:r>
              <a:rPr lang="hr-HR" sz="4000" dirty="0" err="1"/>
              <a:t>your</a:t>
            </a:r>
            <a:r>
              <a:rPr lang="hr-HR" sz="4000" dirty="0"/>
              <a:t> </a:t>
            </a:r>
            <a:r>
              <a:rPr lang="hr-HR" sz="4000" dirty="0" err="1"/>
              <a:t>essay</a:t>
            </a:r>
            <a:r>
              <a:rPr lang="hr-HR" sz="4000" dirty="0"/>
              <a:t> </a:t>
            </a:r>
            <a:r>
              <a:rPr lang="hr-HR" sz="4000" dirty="0" err="1"/>
              <a:t>have</a:t>
            </a:r>
            <a:r>
              <a:rPr lang="hr-HR" sz="4000" dirty="0"/>
              <a:t>?</a:t>
            </a:r>
          </a:p>
          <a:p>
            <a:r>
              <a:rPr lang="hr-HR" sz="4000" dirty="0"/>
              <a:t>Word </a:t>
            </a:r>
            <a:r>
              <a:rPr lang="hr-HR" sz="4000" dirty="0" err="1"/>
              <a:t>count</a:t>
            </a:r>
            <a:r>
              <a:rPr lang="hr-HR" sz="4000" dirty="0"/>
              <a:t>? Word limit?</a:t>
            </a:r>
          </a:p>
          <a:p>
            <a:r>
              <a:rPr lang="hr-HR" sz="4000" dirty="0" err="1"/>
              <a:t>How</a:t>
            </a:r>
            <a:r>
              <a:rPr lang="hr-HR" sz="4000" dirty="0"/>
              <a:t> </a:t>
            </a:r>
            <a:r>
              <a:rPr lang="hr-HR" sz="4000" dirty="0" err="1"/>
              <a:t>much</a:t>
            </a:r>
            <a:r>
              <a:rPr lang="hr-HR" sz="4000" dirty="0"/>
              <a:t> time </a:t>
            </a:r>
            <a:r>
              <a:rPr lang="hr-HR" sz="4000" dirty="0" err="1"/>
              <a:t>have</a:t>
            </a:r>
            <a:r>
              <a:rPr lang="hr-HR" sz="4000" dirty="0"/>
              <a:t> </a:t>
            </a:r>
            <a:r>
              <a:rPr lang="hr-HR" sz="4000" dirty="0" err="1"/>
              <a:t>you</a:t>
            </a:r>
            <a:r>
              <a:rPr lang="hr-HR" sz="4000" dirty="0"/>
              <a:t> got for </a:t>
            </a:r>
            <a:r>
              <a:rPr lang="hr-HR" sz="4000" dirty="0" err="1"/>
              <a:t>your</a:t>
            </a:r>
            <a:r>
              <a:rPr lang="hr-HR" sz="4000" dirty="0"/>
              <a:t> </a:t>
            </a:r>
            <a:r>
              <a:rPr lang="hr-HR" sz="4000" dirty="0" err="1"/>
              <a:t>essay</a:t>
            </a:r>
            <a:r>
              <a:rPr lang="hr-HR" sz="40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ESSAY TASK – 75’</a:t>
            </a:r>
          </a:p>
        </p:txBody>
      </p:sp>
      <p:pic>
        <p:nvPicPr>
          <p:cNvPr id="4" name="Rezervirano mjesto sadržaja 3" descr="Izrezak.JPG"/>
          <p:cNvPicPr>
            <a:picLocks noGrp="1" noChangeAspect="1"/>
          </p:cNvPicPr>
          <p:nvPr>
            <p:ph sz="quarter" idx="1"/>
          </p:nvPr>
        </p:nvPicPr>
        <p:blipFill>
          <a:blip r:embed="rId3" cstate="print"/>
          <a:stretch>
            <a:fillRect/>
          </a:stretch>
        </p:blipFill>
        <p:spPr>
          <a:xfrm>
            <a:off x="467544" y="1340768"/>
            <a:ext cx="8229600" cy="4174262"/>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a:t>STEPS IN THE WRITING PROCESS</a:t>
            </a:r>
          </a:p>
        </p:txBody>
      </p:sp>
      <p:sp>
        <p:nvSpPr>
          <p:cNvPr id="3" name="Rezervirano mjesto sadržaja 2"/>
          <p:cNvSpPr>
            <a:spLocks noGrp="1"/>
          </p:cNvSpPr>
          <p:nvPr>
            <p:ph sz="half" idx="2"/>
          </p:nvPr>
        </p:nvSpPr>
        <p:spPr>
          <a:xfrm>
            <a:off x="914400" y="1772816"/>
            <a:ext cx="3733800" cy="4361284"/>
          </a:xfrm>
        </p:spPr>
        <p:txBody>
          <a:bodyPr>
            <a:normAutofit lnSpcReduction="10000"/>
          </a:bodyPr>
          <a:lstStyle/>
          <a:p>
            <a:r>
              <a:rPr lang="hr-HR" sz="3200" dirty="0"/>
              <a:t>(DON’T) PANIC!!!</a:t>
            </a:r>
          </a:p>
          <a:p>
            <a:r>
              <a:rPr lang="hr-HR" sz="3200" dirty="0" err="1"/>
              <a:t>Brainstorm</a:t>
            </a:r>
            <a:r>
              <a:rPr lang="hr-HR" sz="3200" dirty="0"/>
              <a:t> </a:t>
            </a:r>
            <a:r>
              <a:rPr lang="hr-HR" sz="3200" dirty="0" err="1"/>
              <a:t>ideas</a:t>
            </a:r>
            <a:r>
              <a:rPr lang="hr-HR" sz="3200" dirty="0"/>
              <a:t> </a:t>
            </a:r>
            <a:r>
              <a:rPr lang="hr-HR" sz="3200" dirty="0" err="1"/>
              <a:t>and</a:t>
            </a:r>
            <a:r>
              <a:rPr lang="hr-HR" sz="3200" dirty="0"/>
              <a:t> </a:t>
            </a:r>
            <a:r>
              <a:rPr lang="hr-HR" sz="3200" dirty="0" err="1"/>
              <a:t>vocabulary</a:t>
            </a:r>
            <a:endParaRPr lang="hr-HR" sz="3200" dirty="0"/>
          </a:p>
          <a:p>
            <a:r>
              <a:rPr lang="hr-HR" sz="3200" dirty="0" err="1"/>
              <a:t>Organize</a:t>
            </a:r>
            <a:r>
              <a:rPr lang="hr-HR" sz="3200" dirty="0"/>
              <a:t> </a:t>
            </a:r>
            <a:r>
              <a:rPr lang="hr-HR" sz="3200" dirty="0" err="1"/>
              <a:t>your</a:t>
            </a:r>
            <a:r>
              <a:rPr lang="hr-HR" sz="3200" dirty="0"/>
              <a:t> </a:t>
            </a:r>
            <a:r>
              <a:rPr lang="hr-HR" sz="3200" dirty="0" err="1"/>
              <a:t>ideas</a:t>
            </a:r>
            <a:endParaRPr lang="hr-HR" sz="3200" dirty="0"/>
          </a:p>
          <a:p>
            <a:r>
              <a:rPr lang="hr-HR" sz="3200" dirty="0"/>
              <a:t>Plan </a:t>
            </a:r>
            <a:r>
              <a:rPr lang="hr-HR" sz="3200" dirty="0" err="1"/>
              <a:t>paragraphs</a:t>
            </a:r>
            <a:endParaRPr lang="hr-HR" sz="3200" dirty="0"/>
          </a:p>
          <a:p>
            <a:r>
              <a:rPr lang="hr-HR" sz="3200" dirty="0" err="1"/>
              <a:t>Write</a:t>
            </a:r>
            <a:r>
              <a:rPr lang="hr-HR" sz="3200" dirty="0"/>
              <a:t> first </a:t>
            </a:r>
            <a:r>
              <a:rPr lang="hr-HR" sz="3200" dirty="0" err="1"/>
              <a:t>draft</a:t>
            </a:r>
            <a:endParaRPr lang="hr-HR" sz="3200" dirty="0"/>
          </a:p>
          <a:p>
            <a:r>
              <a:rPr lang="hr-HR" sz="3200" dirty="0" err="1"/>
              <a:t>Check</a:t>
            </a:r>
            <a:r>
              <a:rPr lang="hr-HR" sz="3200" dirty="0"/>
              <a:t> </a:t>
            </a:r>
            <a:r>
              <a:rPr lang="hr-HR" sz="3200" dirty="0" err="1"/>
              <a:t>language</a:t>
            </a:r>
            <a:endParaRPr lang="hr-HR" sz="3200" dirty="0"/>
          </a:p>
          <a:p>
            <a:r>
              <a:rPr lang="hr-HR" sz="3200" dirty="0" err="1"/>
              <a:t>Write</a:t>
            </a:r>
            <a:r>
              <a:rPr lang="hr-HR" sz="3200" dirty="0"/>
              <a:t> </a:t>
            </a:r>
            <a:r>
              <a:rPr lang="hr-HR" sz="3200" dirty="0" err="1"/>
              <a:t>final</a:t>
            </a:r>
            <a:r>
              <a:rPr lang="hr-HR" sz="3200" dirty="0"/>
              <a:t> </a:t>
            </a:r>
            <a:r>
              <a:rPr lang="hr-HR" sz="3200" dirty="0" err="1"/>
              <a:t>draft</a:t>
            </a:r>
            <a:r>
              <a:rPr lang="hr-HR" sz="3200" dirty="0"/>
              <a:t> </a:t>
            </a:r>
          </a:p>
          <a:p>
            <a:endParaRPr lang="hr-HR" dirty="0"/>
          </a:p>
        </p:txBody>
      </p:sp>
      <p:sp>
        <p:nvSpPr>
          <p:cNvPr id="6" name="Rezervirano mjesto sadržaja 5"/>
          <p:cNvSpPr>
            <a:spLocks noGrp="1"/>
          </p:cNvSpPr>
          <p:nvPr>
            <p:ph sz="half" idx="4"/>
          </p:nvPr>
        </p:nvSpPr>
        <p:spPr>
          <a:xfrm>
            <a:off x="4953000" y="1844824"/>
            <a:ext cx="3733800" cy="4289276"/>
          </a:xfrm>
        </p:spPr>
        <p:txBody>
          <a:bodyPr>
            <a:normAutofit/>
          </a:bodyPr>
          <a:lstStyle/>
          <a:p>
            <a:r>
              <a:rPr lang="en-US" sz="2800" dirty="0"/>
              <a:t>Which step is the easiest? Why?</a:t>
            </a:r>
            <a:endParaRPr lang="hr-HR" sz="2800" dirty="0"/>
          </a:p>
          <a:p>
            <a:r>
              <a:rPr lang="en-US" sz="2800" dirty="0"/>
              <a:t>Which step is the most difficult? Why? How do you make it less difficult?</a:t>
            </a:r>
            <a:endParaRPr lang="hr-HR" sz="2800" dirty="0"/>
          </a:p>
          <a:p>
            <a:r>
              <a:rPr lang="en-US" sz="2800" dirty="0"/>
              <a:t>Which step is the shortest? Why?</a:t>
            </a:r>
            <a:endParaRPr lang="hr-HR" sz="2800" dirty="0"/>
          </a:p>
          <a:p>
            <a:r>
              <a:rPr lang="en-US" sz="2800" dirty="0"/>
              <a:t>Which step is the longest? Why?</a:t>
            </a:r>
            <a:endParaRPr lang="hr-HR" sz="2800" dirty="0"/>
          </a:p>
          <a:p>
            <a:endParaRPr lang="hr-H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274638"/>
            <a:ext cx="8219256" cy="1143000"/>
          </a:xfrm>
        </p:spPr>
        <p:txBody>
          <a:bodyPr>
            <a:normAutofit fontScale="90000"/>
          </a:bodyPr>
          <a:lstStyle/>
          <a:p>
            <a:r>
              <a:rPr lang="hr-HR" dirty="0"/>
              <a:t>Put </a:t>
            </a:r>
            <a:r>
              <a:rPr lang="hr-HR" dirty="0" err="1"/>
              <a:t>the</a:t>
            </a:r>
            <a:r>
              <a:rPr lang="hr-HR" dirty="0"/>
              <a:t> </a:t>
            </a:r>
            <a:r>
              <a:rPr lang="hr-HR" dirty="0" err="1"/>
              <a:t>sentences</a:t>
            </a:r>
            <a:r>
              <a:rPr lang="hr-HR" dirty="0"/>
              <a:t> </a:t>
            </a:r>
            <a:r>
              <a:rPr lang="hr-HR" dirty="0" err="1"/>
              <a:t>into</a:t>
            </a:r>
            <a:r>
              <a:rPr lang="hr-HR" dirty="0"/>
              <a:t> </a:t>
            </a:r>
            <a:r>
              <a:rPr lang="hr-HR" dirty="0" err="1"/>
              <a:t>the</a:t>
            </a:r>
            <a:r>
              <a:rPr lang="hr-HR" dirty="0"/>
              <a:t> </a:t>
            </a:r>
            <a:r>
              <a:rPr lang="hr-HR" dirty="0" err="1"/>
              <a:t>correct</a:t>
            </a:r>
            <a:r>
              <a:rPr lang="hr-HR" dirty="0"/>
              <a:t> </a:t>
            </a:r>
            <a:r>
              <a:rPr lang="hr-HR" dirty="0" err="1"/>
              <a:t>order</a:t>
            </a:r>
            <a:r>
              <a:rPr lang="hr-HR" dirty="0"/>
              <a:t> – </a:t>
            </a:r>
            <a:r>
              <a:rPr lang="hr-HR" dirty="0" err="1"/>
              <a:t>Worksheet</a:t>
            </a:r>
            <a:r>
              <a:rPr lang="hr-HR" dirty="0"/>
              <a:t> B</a:t>
            </a:r>
          </a:p>
        </p:txBody>
      </p:sp>
      <p:sp>
        <p:nvSpPr>
          <p:cNvPr id="3" name="Rezervirano mjesto sadržaja 2"/>
          <p:cNvSpPr>
            <a:spLocks noGrp="1"/>
          </p:cNvSpPr>
          <p:nvPr>
            <p:ph sz="quarter" idx="1"/>
          </p:nvPr>
        </p:nvSpPr>
        <p:spPr/>
        <p:txBody>
          <a:bodyPr>
            <a:normAutofit/>
          </a:bodyPr>
          <a:lstStyle/>
          <a:p>
            <a:r>
              <a:rPr lang="hr-HR" sz="5400" dirty="0"/>
              <a:t> INTRO – X, X</a:t>
            </a:r>
          </a:p>
          <a:p>
            <a:r>
              <a:rPr lang="hr-HR" sz="5400" dirty="0"/>
              <a:t>BODY 1 – X,X,X,X,X,X,X</a:t>
            </a:r>
          </a:p>
          <a:p>
            <a:r>
              <a:rPr lang="hr-HR" sz="5400" dirty="0"/>
              <a:t>BODY 2- X, X, X, X, X, X</a:t>
            </a:r>
          </a:p>
          <a:p>
            <a:r>
              <a:rPr lang="hr-HR" sz="5400" dirty="0"/>
              <a:t>CONCLUSION - X, X</a:t>
            </a:r>
          </a:p>
        </p:txBody>
      </p:sp>
    </p:spTree>
    <p:extLst>
      <p:ext uri="{BB962C8B-B14F-4D97-AF65-F5344CB8AC3E}">
        <p14:creationId xmlns:p14="http://schemas.microsoft.com/office/powerpoint/2010/main" val="3930503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274638"/>
            <a:ext cx="8219256" cy="1143000"/>
          </a:xfrm>
        </p:spPr>
        <p:txBody>
          <a:bodyPr>
            <a:normAutofit fontScale="90000"/>
          </a:bodyPr>
          <a:lstStyle/>
          <a:p>
            <a:r>
              <a:rPr lang="hr-HR" dirty="0"/>
              <a:t>Put </a:t>
            </a:r>
            <a:r>
              <a:rPr lang="hr-HR" dirty="0" err="1"/>
              <a:t>the</a:t>
            </a:r>
            <a:r>
              <a:rPr lang="hr-HR" dirty="0"/>
              <a:t> </a:t>
            </a:r>
            <a:r>
              <a:rPr lang="hr-HR" dirty="0" err="1"/>
              <a:t>sentences</a:t>
            </a:r>
            <a:r>
              <a:rPr lang="hr-HR" dirty="0"/>
              <a:t> </a:t>
            </a:r>
            <a:r>
              <a:rPr lang="hr-HR" dirty="0" err="1"/>
              <a:t>into</a:t>
            </a:r>
            <a:r>
              <a:rPr lang="hr-HR" dirty="0"/>
              <a:t> </a:t>
            </a:r>
            <a:r>
              <a:rPr lang="hr-HR" dirty="0" err="1"/>
              <a:t>the</a:t>
            </a:r>
            <a:r>
              <a:rPr lang="hr-HR" dirty="0"/>
              <a:t> </a:t>
            </a:r>
            <a:r>
              <a:rPr lang="hr-HR" dirty="0" err="1"/>
              <a:t>correct</a:t>
            </a:r>
            <a:r>
              <a:rPr lang="hr-HR" dirty="0"/>
              <a:t> </a:t>
            </a:r>
            <a:r>
              <a:rPr lang="hr-HR" dirty="0" err="1"/>
              <a:t>order</a:t>
            </a:r>
            <a:r>
              <a:rPr lang="hr-HR" dirty="0"/>
              <a:t> – </a:t>
            </a:r>
            <a:r>
              <a:rPr lang="hr-HR" dirty="0" err="1"/>
              <a:t>Worksheet</a:t>
            </a:r>
            <a:r>
              <a:rPr lang="hr-HR" dirty="0"/>
              <a:t> B</a:t>
            </a:r>
          </a:p>
        </p:txBody>
      </p:sp>
      <p:sp>
        <p:nvSpPr>
          <p:cNvPr id="3" name="Rezervirano mjesto sadržaja 2"/>
          <p:cNvSpPr>
            <a:spLocks noGrp="1"/>
          </p:cNvSpPr>
          <p:nvPr>
            <p:ph sz="quarter" idx="1"/>
          </p:nvPr>
        </p:nvSpPr>
        <p:spPr/>
        <p:txBody>
          <a:bodyPr>
            <a:normAutofit/>
          </a:bodyPr>
          <a:lstStyle/>
          <a:p>
            <a:r>
              <a:rPr lang="hr-HR" sz="5400" dirty="0"/>
              <a:t> INTRO - D, A</a:t>
            </a:r>
          </a:p>
          <a:p>
            <a:r>
              <a:rPr lang="hr-HR" sz="5400" dirty="0"/>
              <a:t>BODY 1 - C, B, F, E, H, L, R</a:t>
            </a:r>
          </a:p>
          <a:p>
            <a:r>
              <a:rPr lang="hr-HR" sz="5400" dirty="0"/>
              <a:t>BODY 2- G, K, J, N, I, O,</a:t>
            </a:r>
          </a:p>
          <a:p>
            <a:r>
              <a:rPr lang="hr-HR" sz="5400" dirty="0"/>
              <a:t>CONCLUSION - M, P</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457200" y="404664"/>
            <a:ext cx="8229600" cy="6264696"/>
          </a:xfrm>
        </p:spPr>
        <p:txBody>
          <a:bodyPr>
            <a:noAutofit/>
          </a:bodyPr>
          <a:lstStyle/>
          <a:p>
            <a:pPr>
              <a:buNone/>
            </a:pPr>
            <a:r>
              <a:rPr lang="en-GB" sz="1800" b="1" dirty="0"/>
              <a:t>STRUCTURE OF A FOR AND AGAINST ESSAY</a:t>
            </a:r>
            <a:endParaRPr lang="hr-HR" sz="1800" dirty="0"/>
          </a:p>
          <a:p>
            <a:pPr>
              <a:buNone/>
            </a:pPr>
            <a:r>
              <a:rPr lang="hr-HR" sz="1800" b="1" dirty="0"/>
              <a:t>INTRODUCTION </a:t>
            </a:r>
            <a:r>
              <a:rPr lang="hr-HR" sz="1800" dirty="0"/>
              <a:t>	- general </a:t>
            </a:r>
            <a:r>
              <a:rPr lang="hr-HR" sz="1800" dirty="0" err="1"/>
              <a:t>statements</a:t>
            </a:r>
            <a:r>
              <a:rPr lang="hr-HR" sz="1800" dirty="0"/>
              <a:t> </a:t>
            </a:r>
            <a:r>
              <a:rPr lang="hr-HR" sz="1800" dirty="0" err="1"/>
              <a:t>about</a:t>
            </a:r>
            <a:r>
              <a:rPr lang="hr-HR" sz="1800" dirty="0"/>
              <a:t> </a:t>
            </a:r>
            <a:r>
              <a:rPr lang="hr-HR" sz="1800" dirty="0" err="1"/>
              <a:t>the</a:t>
            </a:r>
            <a:r>
              <a:rPr lang="hr-HR" sz="1800" dirty="0"/>
              <a:t> </a:t>
            </a:r>
            <a:r>
              <a:rPr lang="hr-HR" sz="1800" dirty="0" err="1"/>
              <a:t>topic</a:t>
            </a:r>
            <a:endParaRPr lang="hr-HR" sz="1800" dirty="0"/>
          </a:p>
          <a:p>
            <a:pPr>
              <a:buNone/>
            </a:pPr>
            <a:r>
              <a:rPr lang="hr-HR" sz="1800" dirty="0"/>
              <a:t>			- </a:t>
            </a:r>
            <a:r>
              <a:rPr lang="hr-HR" sz="1800" dirty="0" err="1"/>
              <a:t>thesis</a:t>
            </a:r>
            <a:r>
              <a:rPr lang="hr-HR" sz="1800" dirty="0"/>
              <a:t> </a:t>
            </a:r>
            <a:r>
              <a:rPr lang="hr-HR" sz="1800" dirty="0" err="1"/>
              <a:t>statement</a:t>
            </a:r>
            <a:r>
              <a:rPr lang="hr-HR" sz="1800" dirty="0"/>
              <a:t> (</a:t>
            </a:r>
            <a:r>
              <a:rPr lang="hr-HR" sz="1800" dirty="0" err="1"/>
              <a:t>praphrased</a:t>
            </a:r>
            <a:r>
              <a:rPr lang="hr-HR" sz="1800" dirty="0"/>
              <a:t> </a:t>
            </a:r>
            <a:r>
              <a:rPr lang="hr-HR" sz="1800" dirty="0" err="1"/>
              <a:t>topic</a:t>
            </a:r>
            <a:r>
              <a:rPr lang="hr-HR" sz="1800" dirty="0"/>
              <a:t> OF THE WHOLE ESSAY)</a:t>
            </a:r>
          </a:p>
          <a:p>
            <a:pPr>
              <a:buNone/>
            </a:pPr>
            <a:r>
              <a:rPr lang="hr-HR" sz="1800" dirty="0"/>
              <a:t> </a:t>
            </a:r>
          </a:p>
          <a:p>
            <a:pPr>
              <a:buNone/>
            </a:pPr>
            <a:r>
              <a:rPr lang="hr-HR" sz="1800" b="1" dirty="0"/>
              <a:t>BODY PARAGRAPH 1</a:t>
            </a:r>
            <a:r>
              <a:rPr lang="hr-HR" sz="1800" dirty="0"/>
              <a:t> -</a:t>
            </a:r>
            <a:r>
              <a:rPr lang="hr-HR" sz="1800" dirty="0" err="1"/>
              <a:t>topic</a:t>
            </a:r>
            <a:r>
              <a:rPr lang="hr-HR" sz="1800" dirty="0"/>
              <a:t> sentence (FOR) ili drugi dio teze</a:t>
            </a:r>
          </a:p>
          <a:p>
            <a:pPr>
              <a:buNone/>
            </a:pPr>
            <a:r>
              <a:rPr lang="hr-HR" sz="1800" dirty="0"/>
              <a:t>			- argument 1 + </a:t>
            </a:r>
            <a:r>
              <a:rPr lang="hr-HR" sz="1800" dirty="0" err="1"/>
              <a:t>support</a:t>
            </a:r>
            <a:r>
              <a:rPr lang="hr-HR" sz="1800" dirty="0"/>
              <a:t> </a:t>
            </a:r>
            <a:r>
              <a:rPr lang="hr-HR" sz="1800" dirty="0" err="1"/>
              <a:t>and</a:t>
            </a:r>
            <a:r>
              <a:rPr lang="hr-HR" sz="1800" dirty="0"/>
              <a:t> </a:t>
            </a:r>
            <a:r>
              <a:rPr lang="hr-HR" sz="1800" dirty="0" err="1"/>
              <a:t>examples</a:t>
            </a:r>
            <a:endParaRPr lang="hr-HR" sz="1800" dirty="0"/>
          </a:p>
          <a:p>
            <a:pPr>
              <a:buNone/>
            </a:pPr>
            <a:r>
              <a:rPr lang="hr-HR" sz="1800" dirty="0"/>
              <a:t>			- argument 2 + </a:t>
            </a:r>
            <a:r>
              <a:rPr lang="hr-HR" sz="1800" dirty="0" err="1"/>
              <a:t>support</a:t>
            </a:r>
            <a:r>
              <a:rPr lang="hr-HR" sz="1800" dirty="0"/>
              <a:t> </a:t>
            </a:r>
            <a:r>
              <a:rPr lang="hr-HR" sz="1800" dirty="0" err="1"/>
              <a:t>and</a:t>
            </a:r>
            <a:r>
              <a:rPr lang="hr-HR" sz="1800" dirty="0"/>
              <a:t> </a:t>
            </a:r>
            <a:r>
              <a:rPr lang="hr-HR" sz="1800" dirty="0" err="1"/>
              <a:t>examples</a:t>
            </a:r>
            <a:endParaRPr lang="hr-HR" sz="1800" dirty="0"/>
          </a:p>
          <a:p>
            <a:pPr>
              <a:buNone/>
            </a:pPr>
            <a:r>
              <a:rPr lang="hr-HR" sz="1800" dirty="0"/>
              <a:t>			</a:t>
            </a:r>
            <a:r>
              <a:rPr lang="hr-HR" sz="1800" dirty="0">
                <a:solidFill>
                  <a:srgbClr val="00B0F0"/>
                </a:solidFill>
              </a:rPr>
              <a:t>- argument 3 + </a:t>
            </a:r>
            <a:r>
              <a:rPr lang="hr-HR" sz="1800" dirty="0" err="1">
                <a:solidFill>
                  <a:srgbClr val="00B0F0"/>
                </a:solidFill>
              </a:rPr>
              <a:t>support</a:t>
            </a:r>
            <a:r>
              <a:rPr lang="hr-HR" sz="1800" dirty="0">
                <a:solidFill>
                  <a:srgbClr val="00B0F0"/>
                </a:solidFill>
              </a:rPr>
              <a:t> </a:t>
            </a:r>
            <a:r>
              <a:rPr lang="hr-HR" sz="1800" dirty="0" err="1">
                <a:solidFill>
                  <a:srgbClr val="00B0F0"/>
                </a:solidFill>
              </a:rPr>
              <a:t>and</a:t>
            </a:r>
            <a:r>
              <a:rPr lang="hr-HR" sz="1800" dirty="0">
                <a:solidFill>
                  <a:srgbClr val="00B0F0"/>
                </a:solidFill>
              </a:rPr>
              <a:t> </a:t>
            </a:r>
            <a:r>
              <a:rPr lang="hr-HR" sz="1800" dirty="0" err="1">
                <a:solidFill>
                  <a:srgbClr val="00B0F0"/>
                </a:solidFill>
              </a:rPr>
              <a:t>examples</a:t>
            </a:r>
            <a:endParaRPr lang="hr-HR" sz="1800" dirty="0">
              <a:solidFill>
                <a:srgbClr val="00B0F0"/>
              </a:solidFill>
            </a:endParaRPr>
          </a:p>
          <a:p>
            <a:pPr>
              <a:buNone/>
            </a:pPr>
            <a:r>
              <a:rPr lang="hr-HR" sz="1800" dirty="0">
                <a:solidFill>
                  <a:srgbClr val="00B0F0"/>
                </a:solidFill>
              </a:rPr>
              <a:t>			- </a:t>
            </a:r>
            <a:r>
              <a:rPr lang="hr-HR" sz="1800" dirty="0" err="1">
                <a:solidFill>
                  <a:srgbClr val="00B0F0"/>
                </a:solidFill>
              </a:rPr>
              <a:t>concluding</a:t>
            </a:r>
            <a:r>
              <a:rPr lang="hr-HR" sz="1800" dirty="0">
                <a:solidFill>
                  <a:srgbClr val="00B0F0"/>
                </a:solidFill>
              </a:rPr>
              <a:t> sentence (</a:t>
            </a:r>
            <a:r>
              <a:rPr lang="hr-HR" sz="1800" dirty="0" err="1">
                <a:solidFill>
                  <a:srgbClr val="00B0F0"/>
                </a:solidFill>
              </a:rPr>
              <a:t>preferably</a:t>
            </a:r>
            <a:r>
              <a:rPr lang="hr-HR" sz="1800" dirty="0">
                <a:solidFill>
                  <a:srgbClr val="00B0F0"/>
                </a:solidFill>
              </a:rPr>
              <a:t>)</a:t>
            </a:r>
          </a:p>
          <a:p>
            <a:pPr>
              <a:buNone/>
            </a:pPr>
            <a:r>
              <a:rPr lang="hr-HR" sz="1800" dirty="0"/>
              <a:t> </a:t>
            </a:r>
          </a:p>
          <a:p>
            <a:pPr>
              <a:buNone/>
            </a:pPr>
            <a:r>
              <a:rPr lang="hr-HR" sz="1800" b="1" dirty="0"/>
              <a:t>BODY PARAGRAPH 2</a:t>
            </a:r>
            <a:r>
              <a:rPr lang="hr-HR" sz="1800" dirty="0"/>
              <a:t> - </a:t>
            </a:r>
            <a:r>
              <a:rPr lang="hr-HR" sz="1800" dirty="0" err="1"/>
              <a:t>topic</a:t>
            </a:r>
            <a:r>
              <a:rPr lang="hr-HR" sz="1800" dirty="0"/>
              <a:t> sentence (</a:t>
            </a:r>
            <a:r>
              <a:rPr lang="hr-HR" sz="1800"/>
              <a:t>AGAINST) ili drugi dio teze</a:t>
            </a:r>
          </a:p>
          <a:p>
            <a:pPr>
              <a:buNone/>
            </a:pPr>
            <a:r>
              <a:rPr lang="hr-HR" sz="1800" dirty="0"/>
              <a:t>			- argument 1 + </a:t>
            </a:r>
            <a:r>
              <a:rPr lang="hr-HR" sz="1800" dirty="0" err="1"/>
              <a:t>support</a:t>
            </a:r>
            <a:r>
              <a:rPr lang="hr-HR" sz="1800" dirty="0"/>
              <a:t> </a:t>
            </a:r>
            <a:r>
              <a:rPr lang="hr-HR" sz="1800" dirty="0" err="1"/>
              <a:t>and</a:t>
            </a:r>
            <a:r>
              <a:rPr lang="hr-HR" sz="1800" dirty="0"/>
              <a:t> </a:t>
            </a:r>
            <a:r>
              <a:rPr lang="hr-HR" sz="1800" dirty="0" err="1"/>
              <a:t>examples</a:t>
            </a:r>
            <a:endParaRPr lang="hr-HR" sz="1800" dirty="0"/>
          </a:p>
          <a:p>
            <a:pPr>
              <a:buNone/>
            </a:pPr>
            <a:r>
              <a:rPr lang="hr-HR" sz="1800" dirty="0"/>
              <a:t>			- argument 2 + </a:t>
            </a:r>
            <a:r>
              <a:rPr lang="hr-HR" sz="1800" dirty="0" err="1"/>
              <a:t>support</a:t>
            </a:r>
            <a:r>
              <a:rPr lang="hr-HR" sz="1800" dirty="0"/>
              <a:t> </a:t>
            </a:r>
            <a:r>
              <a:rPr lang="hr-HR" sz="1800" dirty="0" err="1"/>
              <a:t>and</a:t>
            </a:r>
            <a:r>
              <a:rPr lang="hr-HR" sz="1800" dirty="0"/>
              <a:t> </a:t>
            </a:r>
            <a:r>
              <a:rPr lang="hr-HR" sz="1800" dirty="0" err="1"/>
              <a:t>examples</a:t>
            </a:r>
            <a:endParaRPr lang="hr-HR" sz="1800" dirty="0"/>
          </a:p>
          <a:p>
            <a:pPr>
              <a:buNone/>
            </a:pPr>
            <a:r>
              <a:rPr lang="hr-HR" sz="1800" dirty="0"/>
              <a:t>			</a:t>
            </a:r>
            <a:r>
              <a:rPr lang="hr-HR" sz="1800" dirty="0">
                <a:solidFill>
                  <a:srgbClr val="00B0F0"/>
                </a:solidFill>
              </a:rPr>
              <a:t>- argument 3 + </a:t>
            </a:r>
            <a:r>
              <a:rPr lang="hr-HR" sz="1800" dirty="0" err="1">
                <a:solidFill>
                  <a:srgbClr val="00B0F0"/>
                </a:solidFill>
              </a:rPr>
              <a:t>support</a:t>
            </a:r>
            <a:r>
              <a:rPr lang="hr-HR" sz="1800" dirty="0">
                <a:solidFill>
                  <a:srgbClr val="00B0F0"/>
                </a:solidFill>
              </a:rPr>
              <a:t> </a:t>
            </a:r>
            <a:r>
              <a:rPr lang="hr-HR" sz="1800" dirty="0" err="1">
                <a:solidFill>
                  <a:srgbClr val="00B0F0"/>
                </a:solidFill>
              </a:rPr>
              <a:t>and</a:t>
            </a:r>
            <a:r>
              <a:rPr lang="hr-HR" sz="1800" dirty="0">
                <a:solidFill>
                  <a:srgbClr val="00B0F0"/>
                </a:solidFill>
              </a:rPr>
              <a:t> </a:t>
            </a:r>
            <a:r>
              <a:rPr lang="hr-HR" sz="1800" dirty="0" err="1">
                <a:solidFill>
                  <a:srgbClr val="00B0F0"/>
                </a:solidFill>
              </a:rPr>
              <a:t>examples</a:t>
            </a:r>
            <a:endParaRPr lang="hr-HR" sz="1800" dirty="0">
              <a:solidFill>
                <a:srgbClr val="00B0F0"/>
              </a:solidFill>
            </a:endParaRPr>
          </a:p>
          <a:p>
            <a:pPr>
              <a:buNone/>
            </a:pPr>
            <a:r>
              <a:rPr lang="hr-HR" sz="1800" dirty="0">
                <a:solidFill>
                  <a:srgbClr val="00B0F0"/>
                </a:solidFill>
              </a:rPr>
              <a:t>			- </a:t>
            </a:r>
            <a:r>
              <a:rPr lang="hr-HR" sz="1800" dirty="0" err="1">
                <a:solidFill>
                  <a:srgbClr val="00B0F0"/>
                </a:solidFill>
              </a:rPr>
              <a:t>concluding</a:t>
            </a:r>
            <a:r>
              <a:rPr lang="hr-HR" sz="1800" dirty="0">
                <a:solidFill>
                  <a:srgbClr val="00B0F0"/>
                </a:solidFill>
              </a:rPr>
              <a:t> sentence (</a:t>
            </a:r>
            <a:r>
              <a:rPr lang="hr-HR" sz="1800" dirty="0" err="1">
                <a:solidFill>
                  <a:srgbClr val="00B0F0"/>
                </a:solidFill>
              </a:rPr>
              <a:t>preferably</a:t>
            </a:r>
            <a:r>
              <a:rPr lang="hr-HR" sz="1800" dirty="0">
                <a:solidFill>
                  <a:srgbClr val="00B0F0"/>
                </a:solidFill>
              </a:rPr>
              <a:t>)</a:t>
            </a:r>
          </a:p>
          <a:p>
            <a:pPr>
              <a:buNone/>
            </a:pPr>
            <a:r>
              <a:rPr lang="hr-HR" sz="1800" dirty="0"/>
              <a:t> </a:t>
            </a:r>
          </a:p>
          <a:p>
            <a:pPr>
              <a:buNone/>
            </a:pPr>
            <a:r>
              <a:rPr lang="en-GB" sz="1800" b="1" dirty="0"/>
              <a:t>CONCLUSION	</a:t>
            </a:r>
            <a:r>
              <a:rPr lang="en-GB" sz="1800" dirty="0"/>
              <a:t>- summary of the main arguments from both body paragraphs</a:t>
            </a:r>
            <a:endParaRPr lang="hr-HR" sz="1800" dirty="0"/>
          </a:p>
          <a:p>
            <a:pPr>
              <a:buNone/>
            </a:pPr>
            <a:r>
              <a:rPr lang="en-GB" sz="1800" dirty="0"/>
              <a:t>			- your opinion</a:t>
            </a:r>
            <a:endParaRPr lang="hr-HR" sz="1800" dirty="0"/>
          </a:p>
          <a:p>
            <a:pPr>
              <a:buNone/>
            </a:pPr>
            <a:br>
              <a:rPr lang="en-GB" sz="1800" b="1" dirty="0"/>
            </a:br>
            <a:r>
              <a:rPr lang="en-GB" sz="1800" b="1" dirty="0"/>
              <a:t> </a:t>
            </a:r>
            <a:endParaRPr lang="hr-HR"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899592" y="116632"/>
            <a:ext cx="7772400" cy="6624736"/>
          </a:xfrm>
        </p:spPr>
        <p:style>
          <a:lnRef idx="1">
            <a:schemeClr val="accent5"/>
          </a:lnRef>
          <a:fillRef idx="2">
            <a:schemeClr val="accent5"/>
          </a:fillRef>
          <a:effectRef idx="1">
            <a:schemeClr val="accent5"/>
          </a:effectRef>
          <a:fontRef idx="minor">
            <a:schemeClr val="dk1"/>
          </a:fontRef>
        </p:style>
        <p:txBody>
          <a:bodyPr>
            <a:normAutofit fontScale="40000" lnSpcReduction="20000"/>
          </a:bodyPr>
          <a:lstStyle/>
          <a:p>
            <a:pPr algn="ctr">
              <a:buNone/>
            </a:pPr>
            <a:r>
              <a:rPr lang="hr-HR" dirty="0"/>
              <a:t>	</a:t>
            </a:r>
            <a:r>
              <a:rPr lang="hr-HR" sz="4500" dirty="0"/>
              <a:t>	</a:t>
            </a:r>
            <a:r>
              <a:rPr lang="en-US" sz="4500" b="1" i="1" dirty="0"/>
              <a:t>Some people say that technological advances mean a better and a brighter future. Others disagree</a:t>
            </a:r>
            <a:r>
              <a:rPr lang="en-US" sz="4500" b="1" dirty="0"/>
              <a:t>.</a:t>
            </a:r>
            <a:endParaRPr lang="hr-HR" sz="4500" b="1" dirty="0"/>
          </a:p>
          <a:p>
            <a:pPr>
              <a:buNone/>
            </a:pPr>
            <a:r>
              <a:rPr lang="hr-HR" sz="4500" dirty="0"/>
              <a:t>	</a:t>
            </a:r>
            <a:r>
              <a:rPr lang="hr-HR" sz="4500" dirty="0">
                <a:solidFill>
                  <a:srgbClr val="FF0000"/>
                </a:solidFill>
              </a:rPr>
              <a:t>		</a:t>
            </a:r>
            <a:r>
              <a:rPr lang="en-GB" sz="4500" dirty="0">
                <a:solidFill>
                  <a:schemeClr val="tx1"/>
                </a:solidFill>
              </a:rPr>
              <a:t>From inventing the wheel to today's nanotechnology – man has not stopped creating to make progress. Whereas many people believe there is no other way to a better future but through further development of technology, we can hardly be sure that technology doesn't have negative aspects as well. </a:t>
            </a:r>
            <a:endParaRPr lang="hr-HR" sz="4500" dirty="0">
              <a:solidFill>
                <a:schemeClr val="tx1"/>
              </a:solidFill>
            </a:endParaRPr>
          </a:p>
          <a:p>
            <a:pPr>
              <a:buNone/>
            </a:pPr>
            <a:r>
              <a:rPr lang="hr-HR" sz="4500" dirty="0">
                <a:solidFill>
                  <a:schemeClr val="tx1"/>
                </a:solidFill>
              </a:rPr>
              <a:t>			</a:t>
            </a:r>
            <a:r>
              <a:rPr lang="en-GB" sz="4500" dirty="0">
                <a:solidFill>
                  <a:schemeClr val="tx1"/>
                </a:solidFill>
              </a:rPr>
              <a:t>On the one hand technology enables us to be positive about our future. First of all, technological advances will make our lives more enjoyable. Let's take, for example, robotics. Soon, we will be able to have domestic robots for household chores and we and forget all about vacuuming or taking out the garbage. Secondly, thanks to technology, communication is going to improve. In the future, we will be doing everything over social networks – from everyday shopping, to doctor’s appointments and studying. Surely</a:t>
            </a:r>
            <a:r>
              <a:rPr lang="hr-HR" sz="4500" dirty="0">
                <a:solidFill>
                  <a:schemeClr val="tx1"/>
                </a:solidFill>
              </a:rPr>
              <a:t>,</a:t>
            </a:r>
            <a:r>
              <a:rPr lang="en-GB" sz="4500" dirty="0">
                <a:solidFill>
                  <a:schemeClr val="tx1"/>
                </a:solidFill>
              </a:rPr>
              <a:t> we may conclude that technological development does ensure a better future for mankind.</a:t>
            </a:r>
            <a:endParaRPr lang="hr-HR" sz="4500" dirty="0">
              <a:solidFill>
                <a:schemeClr val="tx1"/>
              </a:solidFill>
            </a:endParaRPr>
          </a:p>
          <a:p>
            <a:pPr>
              <a:buNone/>
            </a:pPr>
            <a:r>
              <a:rPr lang="hr-HR" sz="4500" dirty="0">
                <a:solidFill>
                  <a:schemeClr val="tx1"/>
                </a:solidFill>
              </a:rPr>
              <a:t>			</a:t>
            </a:r>
            <a:r>
              <a:rPr lang="en-GB" sz="4500" dirty="0">
                <a:solidFill>
                  <a:schemeClr val="tx1"/>
                </a:solidFill>
              </a:rPr>
              <a:t>However, there’s room for some pessimism about our future because of technology. Firstly, the development of technology is unpredictable</a:t>
            </a:r>
            <a:r>
              <a:rPr lang="hr-HR" sz="4500" dirty="0">
                <a:solidFill>
                  <a:schemeClr val="tx1"/>
                </a:solidFill>
              </a:rPr>
              <a:t>,</a:t>
            </a:r>
            <a:r>
              <a:rPr lang="en-GB" sz="4500" dirty="0">
                <a:solidFill>
                  <a:schemeClr val="tx1"/>
                </a:solidFill>
              </a:rPr>
              <a:t> and we are not aware of the dangers it might bring.</a:t>
            </a:r>
            <a:r>
              <a:rPr lang="hr-HR" sz="4500" dirty="0">
                <a:solidFill>
                  <a:schemeClr val="tx1"/>
                </a:solidFill>
              </a:rPr>
              <a:t> </a:t>
            </a:r>
            <a:r>
              <a:rPr lang="en-GB" sz="4500" dirty="0">
                <a:solidFill>
                  <a:schemeClr val="tx1"/>
                </a:solidFill>
              </a:rPr>
              <a:t>To illustrate this, when Nobel invented dynamite, he didn’t know people would use it for destruction. Moreover, many people might lose their jobs because new technology will replace them. For instance, robots can work 24/7 without having to eat or rest, so people will become unnecessary. Indeed, due to technological advances, we could expect a worrisome future. </a:t>
            </a:r>
            <a:endParaRPr lang="hr-HR" sz="4500" dirty="0">
              <a:solidFill>
                <a:schemeClr val="tx1"/>
              </a:solidFill>
            </a:endParaRPr>
          </a:p>
          <a:p>
            <a:pPr>
              <a:buNone/>
            </a:pPr>
            <a:r>
              <a:rPr lang="hr-HR" sz="4500" dirty="0">
                <a:solidFill>
                  <a:schemeClr val="tx1"/>
                </a:solidFill>
              </a:rPr>
              <a:t>			</a:t>
            </a:r>
            <a:r>
              <a:rPr lang="en-US" sz="4500" dirty="0">
                <a:solidFill>
                  <a:schemeClr val="tx1"/>
                </a:solidFill>
              </a:rPr>
              <a:t>To conclude, while we can be optimistic about our future because technology will improve many aspects of our lives, robot helpers and advanced communication being some of them, it also gives us reasons to be concerned because it brings threats to our security and employability. </a:t>
            </a:r>
            <a:r>
              <a:rPr lang="en-GB" sz="4500" dirty="0">
                <a:solidFill>
                  <a:schemeClr val="tx1"/>
                </a:solidFill>
              </a:rPr>
              <a:t> Personally, I want to believe that technology will only bring us positive </a:t>
            </a:r>
            <a:r>
              <a:rPr lang="hr-HR" sz="4500" dirty="0" err="1">
                <a:solidFill>
                  <a:schemeClr val="tx1"/>
                </a:solidFill>
              </a:rPr>
              <a:t>changes</a:t>
            </a:r>
            <a:r>
              <a:rPr lang="hr-HR" sz="4500" dirty="0">
                <a:solidFill>
                  <a:schemeClr val="tx1"/>
                </a:solidFill>
              </a:rPr>
              <a:t>,</a:t>
            </a:r>
            <a:r>
              <a:rPr lang="en-GB" sz="4500" dirty="0">
                <a:solidFill>
                  <a:schemeClr val="tx1"/>
                </a:solidFill>
              </a:rPr>
              <a:t> but we should be aware that our future with technology is uncertain at best.</a:t>
            </a:r>
            <a:r>
              <a:rPr lang="en-GB" sz="4500" dirty="0"/>
              <a:t> </a:t>
            </a:r>
            <a:endParaRPr lang="hr-HR" sz="45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pital">
  <a:themeElements>
    <a:clrScheme name="Kapital">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Kapital">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pital">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Equity</Template>
  <TotalTime>2521</TotalTime>
  <Words>2716</Words>
  <Application>Microsoft Office PowerPoint</Application>
  <PresentationFormat>Prikaz na zaslonu (4:3)</PresentationFormat>
  <Paragraphs>182</Paragraphs>
  <Slides>21</Slides>
  <Notes>18</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21</vt:i4>
      </vt:variant>
    </vt:vector>
  </HeadingPairs>
  <TitlesOfParts>
    <vt:vector size="26" baseType="lpstr">
      <vt:lpstr>Aptos</vt:lpstr>
      <vt:lpstr>Franklin Gothic Book</vt:lpstr>
      <vt:lpstr>Perpetua</vt:lpstr>
      <vt:lpstr>Wingdings 2</vt:lpstr>
      <vt:lpstr>Kapital</vt:lpstr>
      <vt:lpstr>TODAY YOU WILL:</vt:lpstr>
      <vt:lpstr>FOR AND AGAINST/ ARGUMENTATIVE ESSAY</vt:lpstr>
      <vt:lpstr>WHAT DO YOU KNOW ABOUT YOUR ESSAY TASK?</vt:lpstr>
      <vt:lpstr>ESSAY TASK – 75’</vt:lpstr>
      <vt:lpstr>STEPS IN THE WRITING PROCESS</vt:lpstr>
      <vt:lpstr>Put the sentences into the correct order – Worksheet B</vt:lpstr>
      <vt:lpstr>Put the sentences into the correct order – Worksheet B</vt:lpstr>
      <vt:lpstr>PowerPoint prezentacija</vt:lpstr>
      <vt:lpstr>PowerPoint prezentacija</vt:lpstr>
      <vt:lpstr>PowerPoint prezentacija</vt:lpstr>
      <vt:lpstr>LET’S STUDY THE PARTS OF THE ESSAY TOGETHER</vt:lpstr>
      <vt:lpstr>Some topics from past examination papers</vt:lpstr>
      <vt:lpstr>INTRODUCTION</vt:lpstr>
      <vt:lpstr>BODY PARAGRAPH 1 </vt:lpstr>
      <vt:lpstr>BODY PARAGRAPH 2 </vt:lpstr>
      <vt:lpstr>CONCLUSION</vt:lpstr>
      <vt:lpstr>Linking devices</vt:lpstr>
      <vt:lpstr>PowerPoint prezentacija</vt:lpstr>
      <vt:lpstr>The Internet is bad for friendships and relationships. Discuss.</vt:lpstr>
      <vt:lpstr>PowerPoint prezentacija</vt:lpstr>
      <vt:lpstr>REMEMBER!!!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 AND AGAINST ESSAY</dc:title>
  <dc:creator>Mitali</dc:creator>
  <cp:lastModifiedBy>Ivana Škarica</cp:lastModifiedBy>
  <cp:revision>4</cp:revision>
  <dcterms:created xsi:type="dcterms:W3CDTF">2015-11-25T09:41:58Z</dcterms:created>
  <dcterms:modified xsi:type="dcterms:W3CDTF">2024-11-23T12:44:31Z</dcterms:modified>
</cp:coreProperties>
</file>